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handoutMasterIdLst>
    <p:handoutMasterId r:id="rId53"/>
  </p:handoutMasterIdLst>
  <p:sldIdLst>
    <p:sldId id="284" r:id="rId2"/>
    <p:sldId id="277" r:id="rId3"/>
    <p:sldId id="282" r:id="rId4"/>
    <p:sldId id="301" r:id="rId5"/>
    <p:sldId id="285" r:id="rId6"/>
    <p:sldId id="302" r:id="rId7"/>
    <p:sldId id="286" r:id="rId8"/>
    <p:sldId id="303" r:id="rId9"/>
    <p:sldId id="256" r:id="rId10"/>
    <p:sldId id="257" r:id="rId11"/>
    <p:sldId id="258" r:id="rId12"/>
    <p:sldId id="259" r:id="rId13"/>
    <p:sldId id="304" r:id="rId14"/>
    <p:sldId id="260" r:id="rId15"/>
    <p:sldId id="270" r:id="rId16"/>
    <p:sldId id="261" r:id="rId17"/>
    <p:sldId id="262" r:id="rId18"/>
    <p:sldId id="266" r:id="rId19"/>
    <p:sldId id="263" r:id="rId20"/>
    <p:sldId id="264" r:id="rId21"/>
    <p:sldId id="265" r:id="rId22"/>
    <p:sldId id="309" r:id="rId23"/>
    <p:sldId id="279" r:id="rId24"/>
    <p:sldId id="312" r:id="rId25"/>
    <p:sldId id="293" r:id="rId26"/>
    <p:sldId id="281" r:id="rId27"/>
    <p:sldId id="305" r:id="rId28"/>
    <p:sldId id="294" r:id="rId29"/>
    <p:sldId id="306" r:id="rId30"/>
    <p:sldId id="280" r:id="rId31"/>
    <p:sldId id="271" r:id="rId32"/>
    <p:sldId id="272" r:id="rId33"/>
    <p:sldId id="311" r:id="rId34"/>
    <p:sldId id="300" r:id="rId35"/>
    <p:sldId id="307" r:id="rId36"/>
    <p:sldId id="295" r:id="rId37"/>
    <p:sldId id="269" r:id="rId38"/>
    <p:sldId id="292" r:id="rId39"/>
    <p:sldId id="287" r:id="rId40"/>
    <p:sldId id="274" r:id="rId41"/>
    <p:sldId id="296" r:id="rId42"/>
    <p:sldId id="297" r:id="rId43"/>
    <p:sldId id="298" r:id="rId44"/>
    <p:sldId id="283" r:id="rId45"/>
    <p:sldId id="289" r:id="rId46"/>
    <p:sldId id="291" r:id="rId47"/>
    <p:sldId id="275" r:id="rId48"/>
    <p:sldId id="308" r:id="rId49"/>
    <p:sldId id="276" r:id="rId50"/>
    <p:sldId id="299" r:id="rId51"/>
  </p:sldIdLst>
  <p:sldSz cx="10080625" cy="7559675"/>
  <p:notesSz cx="7559675" cy="10691813"/>
  <p:defaultTextStyle>
    <a:defPPr>
      <a:defRPr lang="en-GB"/>
    </a:defPPr>
    <a:lvl1pPr algn="l" defTabSz="449263" rtl="0" fontAlgn="base" hangingPunct="0">
      <a:lnSpc>
        <a:spcPct val="95000"/>
      </a:lnSpc>
      <a:spcBef>
        <a:spcPct val="0"/>
      </a:spcBef>
      <a:spcAft>
        <a:spcPct val="0"/>
      </a:spcAft>
      <a:buClr>
        <a:srgbClr val="000000"/>
      </a:buClr>
      <a:buSzPct val="45000"/>
      <a:buFont typeface="Wingdings" pitchFamily="2" charset="2"/>
      <a:defRPr sz="2400" kern="1200">
        <a:solidFill>
          <a:schemeClr val="bg1"/>
        </a:solidFill>
        <a:latin typeface="Times New Roman" pitchFamily="18" charset="0"/>
        <a:ea typeface="+mn-ea"/>
        <a:cs typeface="+mn-cs"/>
      </a:defRPr>
    </a:lvl1pPr>
    <a:lvl2pPr marL="428625" indent="-215900" algn="l" defTabSz="449263" rtl="0" fontAlgn="base" hangingPunct="0">
      <a:lnSpc>
        <a:spcPct val="95000"/>
      </a:lnSpc>
      <a:spcBef>
        <a:spcPct val="0"/>
      </a:spcBef>
      <a:spcAft>
        <a:spcPct val="0"/>
      </a:spcAft>
      <a:buClr>
        <a:srgbClr val="000000"/>
      </a:buClr>
      <a:buSzPct val="45000"/>
      <a:buFont typeface="Wingdings" pitchFamily="2" charset="2"/>
      <a:defRPr sz="2400" kern="1200">
        <a:solidFill>
          <a:schemeClr val="bg1"/>
        </a:solidFill>
        <a:latin typeface="Times New Roman" pitchFamily="18" charset="0"/>
        <a:ea typeface="+mn-ea"/>
        <a:cs typeface="+mn-cs"/>
      </a:defRPr>
    </a:lvl2pPr>
    <a:lvl3pPr marL="644525" indent="-214313" algn="l" defTabSz="449263" rtl="0" fontAlgn="base" hangingPunct="0">
      <a:lnSpc>
        <a:spcPct val="95000"/>
      </a:lnSpc>
      <a:spcBef>
        <a:spcPct val="0"/>
      </a:spcBef>
      <a:spcAft>
        <a:spcPct val="0"/>
      </a:spcAft>
      <a:buClr>
        <a:srgbClr val="000000"/>
      </a:buClr>
      <a:buSzPct val="45000"/>
      <a:buFont typeface="Wingdings" pitchFamily="2" charset="2"/>
      <a:defRPr sz="2400" kern="1200">
        <a:solidFill>
          <a:schemeClr val="bg1"/>
        </a:solidFill>
        <a:latin typeface="Times New Roman" pitchFamily="18" charset="0"/>
        <a:ea typeface="+mn-ea"/>
        <a:cs typeface="+mn-cs"/>
      </a:defRPr>
    </a:lvl3pPr>
    <a:lvl4pPr marL="860425" indent="-212725" algn="l" defTabSz="449263" rtl="0" fontAlgn="base" hangingPunct="0">
      <a:lnSpc>
        <a:spcPct val="95000"/>
      </a:lnSpc>
      <a:spcBef>
        <a:spcPct val="0"/>
      </a:spcBef>
      <a:spcAft>
        <a:spcPct val="0"/>
      </a:spcAft>
      <a:buClr>
        <a:srgbClr val="000000"/>
      </a:buClr>
      <a:buSzPct val="45000"/>
      <a:buFont typeface="Wingdings" pitchFamily="2" charset="2"/>
      <a:defRPr sz="2400" kern="1200">
        <a:solidFill>
          <a:schemeClr val="bg1"/>
        </a:solidFill>
        <a:latin typeface="Times New Roman" pitchFamily="18" charset="0"/>
        <a:ea typeface="+mn-ea"/>
        <a:cs typeface="+mn-cs"/>
      </a:defRPr>
    </a:lvl4pPr>
    <a:lvl5pPr marL="1076325" indent="-215900" algn="l" defTabSz="449263" rtl="0" fontAlgn="base" hangingPunct="0">
      <a:lnSpc>
        <a:spcPct val="95000"/>
      </a:lnSpc>
      <a:spcBef>
        <a:spcPct val="0"/>
      </a:spcBef>
      <a:spcAft>
        <a:spcPct val="0"/>
      </a:spcAft>
      <a:buClr>
        <a:srgbClr val="000000"/>
      </a:buClr>
      <a:buSzPct val="45000"/>
      <a:buFont typeface="Wingdings" pitchFamily="2" charset="2"/>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6699"/>
    <a:srgbClr val="800000"/>
    <a:srgbClr val="FFCC00"/>
    <a:srgbClr val="0000CC"/>
    <a:srgbClr val="FFFF00"/>
    <a:srgbClr val="A50021"/>
    <a:srgbClr val="006600"/>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08" autoAdjust="0"/>
    <p:restoredTop sz="94660"/>
  </p:normalViewPr>
  <p:slideViewPr>
    <p:cSldViewPr>
      <p:cViewPr varScale="1">
        <p:scale>
          <a:sx n="67" d="100"/>
          <a:sy n="67" d="100"/>
        </p:scale>
        <p:origin x="-1062"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5478"/>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276600" cy="53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a:defRPr sz="1200"/>
            </a:lvl1pPr>
          </a:lstStyle>
          <a:p>
            <a:pPr>
              <a:defRPr/>
            </a:pPr>
            <a:endParaRPr lang="it-IT"/>
          </a:p>
        </p:txBody>
      </p:sp>
      <p:sp>
        <p:nvSpPr>
          <p:cNvPr id="18435" name="Rectangle 3"/>
          <p:cNvSpPr>
            <a:spLocks noGrp="1" noChangeArrowheads="1"/>
          </p:cNvSpPr>
          <p:nvPr>
            <p:ph type="dt" sz="quarter" idx="1"/>
          </p:nvPr>
        </p:nvSpPr>
        <p:spPr bwMode="auto">
          <a:xfrm>
            <a:off x="4281488" y="0"/>
            <a:ext cx="3276600" cy="53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a:defRPr sz="1200"/>
            </a:lvl1pPr>
          </a:lstStyle>
          <a:p>
            <a:pPr>
              <a:defRPr/>
            </a:pPr>
            <a:fld id="{317D0EB4-8A6E-4583-81CC-81D0513ED9C5}" type="datetimeFigureOut">
              <a:rPr lang="it-IT"/>
              <a:pPr>
                <a:defRPr/>
              </a:pPr>
              <a:t>27/01/2016</a:t>
            </a:fld>
            <a:endParaRPr lang="it-IT"/>
          </a:p>
        </p:txBody>
      </p:sp>
      <p:sp>
        <p:nvSpPr>
          <p:cNvPr id="18436" name="Rectangle 4"/>
          <p:cNvSpPr>
            <a:spLocks noGrp="1" noChangeArrowheads="1"/>
          </p:cNvSpPr>
          <p:nvPr>
            <p:ph type="ftr" sz="quarter" idx="2"/>
          </p:nvPr>
        </p:nvSpPr>
        <p:spPr bwMode="auto">
          <a:xfrm>
            <a:off x="0" y="10155238"/>
            <a:ext cx="3276600" cy="534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a:defRPr sz="1200"/>
            </a:lvl1pPr>
          </a:lstStyle>
          <a:p>
            <a:pPr>
              <a:defRPr/>
            </a:pPr>
            <a:endParaRPr lang="it-IT"/>
          </a:p>
        </p:txBody>
      </p:sp>
      <p:sp>
        <p:nvSpPr>
          <p:cNvPr id="18437" name="Rectangle 5"/>
          <p:cNvSpPr>
            <a:spLocks noGrp="1" noChangeArrowheads="1"/>
          </p:cNvSpPr>
          <p:nvPr>
            <p:ph type="sldNum" sz="quarter" idx="3"/>
          </p:nvPr>
        </p:nvSpPr>
        <p:spPr bwMode="auto">
          <a:xfrm>
            <a:off x="4281488" y="10155238"/>
            <a:ext cx="3276600" cy="534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a:defRPr sz="1200"/>
            </a:lvl1pPr>
          </a:lstStyle>
          <a:p>
            <a:pPr>
              <a:defRPr/>
            </a:pPr>
            <a:fld id="{03757487-C742-47B3-AA2E-8D0089C60AE7}"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9675" cy="10691813"/>
          </a:xfrm>
          <a:prstGeom prst="roundRect">
            <a:avLst>
              <a:gd name="adj" fmla="val 19"/>
            </a:avLst>
          </a:prstGeom>
          <a:solidFill>
            <a:srgbClr val="FFFFFF"/>
          </a:solidFill>
          <a:ln w="9360">
            <a:noFill/>
            <a:miter lim="800000"/>
            <a:headEnd/>
            <a:tailEnd/>
          </a:ln>
          <a:effectLst/>
        </p:spPr>
        <p:txBody>
          <a:bodyPr wrap="none" anchor="ctr"/>
          <a:lstStyle/>
          <a:p>
            <a:pPr>
              <a:defRPr/>
            </a:pPr>
            <a:endParaRPr lang="it-IT"/>
          </a:p>
        </p:txBody>
      </p:sp>
      <p:sp>
        <p:nvSpPr>
          <p:cNvPr id="2050" name="AutoShape 2"/>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a:defRPr/>
            </a:pPr>
            <a:endParaRPr lang="it-IT"/>
          </a:p>
        </p:txBody>
      </p:sp>
      <p:sp>
        <p:nvSpPr>
          <p:cNvPr id="53252" name="Rectangle 3"/>
          <p:cNvSpPr>
            <a:spLocks noGrp="1" noRot="1" noChangeAspect="1" noChangeArrowheads="1"/>
          </p:cNvSpPr>
          <p:nvPr>
            <p:ph type="sldImg"/>
          </p:nvPr>
        </p:nvSpPr>
        <p:spPr bwMode="auto">
          <a:xfrm>
            <a:off x="1312863" y="1027113"/>
            <a:ext cx="4929187" cy="3695700"/>
          </a:xfrm>
          <a:prstGeom prst="rect">
            <a:avLst/>
          </a:prstGeom>
          <a:noFill/>
          <a:ln w="9525">
            <a:noFill/>
            <a:round/>
            <a:headEnd/>
            <a:tailEnd/>
          </a:ln>
        </p:spPr>
      </p:sp>
      <p:sp>
        <p:nvSpPr>
          <p:cNvPr id="2052" name="Rectangle 4"/>
          <p:cNvSpPr>
            <a:spLocks noGrp="1" noChangeArrowheads="1"/>
          </p:cNvSpPr>
          <p:nvPr>
            <p:ph type="body"/>
          </p:nvPr>
        </p:nvSpPr>
        <p:spPr bwMode="auto">
          <a:xfrm>
            <a:off x="1169988" y="5086350"/>
            <a:ext cx="5221287" cy="41021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it-IT" noProof="0"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54275" name="Rectangle 2"/>
          <p:cNvSpPr>
            <a:spLocks noGrp="1" noChangeArrowheads="1"/>
          </p:cNvSpPr>
          <p:nvPr>
            <p:ph type="body"/>
          </p:nvPr>
        </p:nvSpPr>
        <p:spPr>
          <a:xfrm>
            <a:off x="1169988" y="5086350"/>
            <a:ext cx="5222875" cy="4103688"/>
          </a:xfrm>
          <a:noFill/>
          <a:ln/>
        </p:spPr>
        <p:txBody>
          <a:bodyPr wrap="none" anchor="ct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p:sp>
      <p:sp>
        <p:nvSpPr>
          <p:cNvPr id="55299"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p:sp>
      <p:sp>
        <p:nvSpPr>
          <p:cNvPr id="56323"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p:sp>
      <p:sp>
        <p:nvSpPr>
          <p:cNvPr id="57347"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58371" name="Rectangle 2"/>
          <p:cNvSpPr>
            <a:spLocks noGrp="1" noChangeArrowheads="1"/>
          </p:cNvSpPr>
          <p:nvPr>
            <p:ph type="body"/>
          </p:nvPr>
        </p:nvSpPr>
        <p:spPr>
          <a:xfrm>
            <a:off x="1169988" y="5086350"/>
            <a:ext cx="5222875" cy="4103688"/>
          </a:xfrm>
          <a:noFill/>
          <a:ln/>
        </p:spPr>
        <p:txBody>
          <a:bodyPr wrap="none" anchor="ct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94550" y="555625"/>
            <a:ext cx="2149475" cy="63039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41363" y="555625"/>
            <a:ext cx="6300787" cy="63039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1363" y="555625"/>
            <a:ext cx="8602662" cy="12573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1363" y="2101850"/>
            <a:ext cx="4224337" cy="47577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18100" y="2101850"/>
            <a:ext cx="4225925" cy="47577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41363" y="555625"/>
            <a:ext cx="8602662" cy="6303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41363" y="555625"/>
            <a:ext cx="8602662" cy="12573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1363" y="2101850"/>
            <a:ext cx="4224337" cy="47577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8100" y="2101850"/>
            <a:ext cx="4225925" cy="47577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olo, contenuto 2 e testo">
    <p:spTree>
      <p:nvGrpSpPr>
        <p:cNvPr id="1" name=""/>
        <p:cNvGrpSpPr/>
        <p:nvPr/>
      </p:nvGrpSpPr>
      <p:grpSpPr>
        <a:xfrm>
          <a:off x="0" y="0"/>
          <a:ext cx="0" cy="0"/>
          <a:chOff x="0" y="0"/>
          <a:chExt cx="0" cy="0"/>
        </a:xfrm>
      </p:grpSpPr>
      <p:sp>
        <p:nvSpPr>
          <p:cNvPr id="2" name="Titolo 1"/>
          <p:cNvSpPr>
            <a:spLocks noGrp="1"/>
          </p:cNvSpPr>
          <p:nvPr>
            <p:ph type="title"/>
          </p:nvPr>
        </p:nvSpPr>
        <p:spPr>
          <a:xfrm>
            <a:off x="741363" y="555625"/>
            <a:ext cx="8602662" cy="12573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741363" y="2101850"/>
            <a:ext cx="4224337" cy="23018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741363" y="4556125"/>
            <a:ext cx="4224337" cy="23034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half" idx="3"/>
          </p:nvPr>
        </p:nvSpPr>
        <p:spPr>
          <a:xfrm>
            <a:off x="5118100" y="2101850"/>
            <a:ext cx="4225925" cy="47577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41363" y="555625"/>
            <a:ext cx="8602662" cy="12573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1363" y="2101850"/>
            <a:ext cx="8602662" cy="23018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741363" y="4556125"/>
            <a:ext cx="8602662" cy="23034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0"/>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1363" y="2101850"/>
            <a:ext cx="4224337"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8100" y="2101850"/>
            <a:ext cx="4225925"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5" y="303213"/>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38" y="5291138"/>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25" name="AutoShape 1"/>
          <p:cNvSpPr>
            <a:spLocks noChangeArrowheads="1"/>
          </p:cNvSpPr>
          <p:nvPr/>
        </p:nvSpPr>
        <p:spPr bwMode="auto">
          <a:xfrm>
            <a:off x="404813" y="1893888"/>
            <a:ext cx="9674225" cy="5665787"/>
          </a:xfrm>
          <a:prstGeom prst="roundRect">
            <a:avLst>
              <a:gd name="adj" fmla="val 28"/>
            </a:avLst>
          </a:prstGeom>
          <a:solidFill>
            <a:srgbClr val="DDDDDD"/>
          </a:solidFill>
          <a:ln w="9360">
            <a:solidFill>
              <a:srgbClr val="C0C0C0"/>
            </a:solidFill>
            <a:round/>
            <a:headEnd/>
            <a:tailEnd/>
          </a:ln>
          <a:effectLst/>
        </p:spPr>
        <p:txBody>
          <a:bodyPr wrap="none" anchor="ctr"/>
          <a:lstStyle/>
          <a:p>
            <a:pPr>
              <a:defRPr/>
            </a:pPr>
            <a:endParaRPr lang="it-IT"/>
          </a:p>
        </p:txBody>
      </p:sp>
      <p:sp>
        <p:nvSpPr>
          <p:cNvPr id="1027" name="Rectangle 2"/>
          <p:cNvSpPr>
            <a:spLocks noGrp="1" noChangeArrowheads="1"/>
          </p:cNvSpPr>
          <p:nvPr>
            <p:ph type="title"/>
          </p:nvPr>
        </p:nvSpPr>
        <p:spPr bwMode="auto">
          <a:xfrm>
            <a:off x="741363" y="555625"/>
            <a:ext cx="8602662" cy="12573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1028" name="Rectangle 3"/>
          <p:cNvSpPr>
            <a:spLocks noGrp="1" noChangeArrowheads="1"/>
          </p:cNvSpPr>
          <p:nvPr>
            <p:ph type="body" idx="1"/>
          </p:nvPr>
        </p:nvSpPr>
        <p:spPr bwMode="auto">
          <a:xfrm>
            <a:off x="741363" y="2101850"/>
            <a:ext cx="8602662" cy="4757738"/>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 name="AutoShape 4"/>
          <p:cNvSpPr>
            <a:spLocks noChangeArrowheads="1"/>
          </p:cNvSpPr>
          <p:nvPr/>
        </p:nvSpPr>
        <p:spPr bwMode="auto">
          <a:xfrm>
            <a:off x="0" y="0"/>
            <a:ext cx="180975" cy="917575"/>
          </a:xfrm>
          <a:prstGeom prst="roundRect">
            <a:avLst>
              <a:gd name="adj" fmla="val 875"/>
            </a:avLst>
          </a:prstGeom>
          <a:solidFill>
            <a:srgbClr val="125C8D"/>
          </a:solidFill>
          <a:ln w="9360">
            <a:solidFill>
              <a:srgbClr val="000000"/>
            </a:solidFill>
            <a:round/>
            <a:headEnd/>
            <a:tailEnd/>
          </a:ln>
          <a:effectLst/>
        </p:spPr>
        <p:txBody>
          <a:bodyPr wrap="none" anchor="ctr"/>
          <a:lstStyle/>
          <a:p>
            <a:pPr>
              <a:defRPr/>
            </a:pPr>
            <a:endParaRPr lang="it-IT"/>
          </a:p>
        </p:txBody>
      </p:sp>
      <p:sp>
        <p:nvSpPr>
          <p:cNvPr id="1029" name="AutoShape 5"/>
          <p:cNvSpPr>
            <a:spLocks noChangeArrowheads="1"/>
          </p:cNvSpPr>
          <p:nvPr/>
        </p:nvSpPr>
        <p:spPr bwMode="auto">
          <a:xfrm>
            <a:off x="0" y="2381250"/>
            <a:ext cx="180975" cy="917575"/>
          </a:xfrm>
          <a:prstGeom prst="roundRect">
            <a:avLst>
              <a:gd name="adj" fmla="val 875"/>
            </a:avLst>
          </a:prstGeom>
          <a:solidFill>
            <a:srgbClr val="125C8D"/>
          </a:solidFill>
          <a:ln w="9360">
            <a:solidFill>
              <a:srgbClr val="000000"/>
            </a:solidFill>
            <a:round/>
            <a:headEnd/>
            <a:tailEnd/>
          </a:ln>
          <a:effectLst/>
        </p:spPr>
        <p:txBody>
          <a:bodyPr wrap="none" anchor="ctr"/>
          <a:lstStyle/>
          <a:p>
            <a:pPr>
              <a:defRPr/>
            </a:pPr>
            <a:endParaRPr lang="it-IT"/>
          </a:p>
        </p:txBody>
      </p:sp>
      <p:sp>
        <p:nvSpPr>
          <p:cNvPr id="1030" name="AutoShape 6"/>
          <p:cNvSpPr>
            <a:spLocks noChangeArrowheads="1"/>
          </p:cNvSpPr>
          <p:nvPr/>
        </p:nvSpPr>
        <p:spPr bwMode="auto">
          <a:xfrm>
            <a:off x="0" y="1168400"/>
            <a:ext cx="180975" cy="917575"/>
          </a:xfrm>
          <a:prstGeom prst="roundRect">
            <a:avLst>
              <a:gd name="adj" fmla="val 875"/>
            </a:avLst>
          </a:prstGeom>
          <a:solidFill>
            <a:srgbClr val="125C8D"/>
          </a:solidFill>
          <a:ln w="9360">
            <a:solidFill>
              <a:srgbClr val="000000"/>
            </a:solidFill>
            <a:round/>
            <a:headEnd/>
            <a:tailEnd/>
          </a:ln>
          <a:effectLst/>
        </p:spPr>
        <p:txBody>
          <a:bodyPr wrap="none" anchor="ctr"/>
          <a:lstStyle/>
          <a:p>
            <a:pPr>
              <a:defRPr/>
            </a:pPr>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random/>
  </p:transition>
  <p:txStyles>
    <p:titleStyle>
      <a:lvl1pPr algn="ctr" defTabSz="449263" rtl="0" eaLnBrk="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5pPr>
      <a:lvl6pPr marL="457200" algn="ctr" defTabSz="449263" rtl="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6pPr>
      <a:lvl7pPr marL="914400" algn="ctr" defTabSz="449263" rtl="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7pPr>
      <a:lvl8pPr marL="1371600" algn="ctr" defTabSz="449263" rtl="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8pPr>
      <a:lvl9pPr marL="1828800" algn="ctr" defTabSz="449263" rtl="0" fontAlgn="base" hangingPunct="0">
        <a:lnSpc>
          <a:spcPct val="93000"/>
        </a:lnSpc>
        <a:spcBef>
          <a:spcPct val="0"/>
        </a:spcBef>
        <a:spcAft>
          <a:spcPct val="0"/>
        </a:spcAft>
        <a:buClr>
          <a:srgbClr val="000000"/>
        </a:buClr>
        <a:buSzPct val="45000"/>
        <a:buFont typeface="Wingdings" pitchFamily="2" charset="2"/>
        <a:defRPr sz="4400" b="1">
          <a:solidFill>
            <a:srgbClr val="333333"/>
          </a:solidFill>
          <a:latin typeface="Arial" pitchFamily="34" charset="0"/>
        </a:defRPr>
      </a:lvl9pPr>
    </p:titleStyle>
    <p:bodyStyle>
      <a:lvl1pPr marL="428625" indent="-323850" algn="l" defTabSz="449263" rtl="0" eaLnBrk="0" fontAlgn="base" hangingPunct="0">
        <a:lnSpc>
          <a:spcPct val="93000"/>
        </a:lnSpc>
        <a:spcBef>
          <a:spcPct val="0"/>
        </a:spcBef>
        <a:spcAft>
          <a:spcPts val="1425"/>
        </a:spcAft>
        <a:buClr>
          <a:srgbClr val="0E594D"/>
        </a:buClr>
        <a:buSzPct val="45000"/>
        <a:buFont typeface="Wingdings" pitchFamily="2" charset="2"/>
        <a:buChar char=""/>
        <a:defRPr sz="3200">
          <a:solidFill>
            <a:srgbClr val="000000"/>
          </a:solidFill>
          <a:latin typeface="+mn-lt"/>
          <a:ea typeface="+mn-ea"/>
          <a:cs typeface="+mn-cs"/>
        </a:defRPr>
      </a:lvl1pPr>
      <a:lvl2pPr marL="860425" indent="-285750" algn="l" defTabSz="449263" rtl="0" eaLnBrk="0" fontAlgn="base" hangingPunct="0">
        <a:lnSpc>
          <a:spcPct val="93000"/>
        </a:lnSpc>
        <a:spcBef>
          <a:spcPct val="0"/>
        </a:spcBef>
        <a:spcAft>
          <a:spcPts val="1138"/>
        </a:spcAft>
        <a:buClr>
          <a:srgbClr val="000000"/>
        </a:buClr>
        <a:buSzPct val="75000"/>
        <a:buFont typeface="Symbol" pitchFamily="18" charset="2"/>
        <a:buChar char=""/>
        <a:defRPr sz="2800">
          <a:solidFill>
            <a:srgbClr val="000000"/>
          </a:solidFill>
          <a:latin typeface="+mn-lt"/>
        </a:defRPr>
      </a:lvl2pPr>
      <a:lvl3pPr marL="1292225" indent="-214313" algn="l" defTabSz="449263" rtl="0" eaLnBrk="0" fontAlgn="base" hangingPunct="0">
        <a:lnSpc>
          <a:spcPct val="93000"/>
        </a:lnSpc>
        <a:spcBef>
          <a:spcPct val="0"/>
        </a:spcBef>
        <a:spcAft>
          <a:spcPts val="850"/>
        </a:spcAft>
        <a:buClr>
          <a:srgbClr val="000000"/>
        </a:buClr>
        <a:buSzPct val="45000"/>
        <a:buFont typeface="Wingdings" pitchFamily="2" charset="2"/>
        <a:buChar char=""/>
        <a:defRPr sz="2400">
          <a:solidFill>
            <a:srgbClr val="000000"/>
          </a:solidFill>
          <a:latin typeface="+mn-lt"/>
        </a:defRPr>
      </a:lvl3pPr>
      <a:lvl4pPr marL="1724025" indent="-212725" algn="l" defTabSz="449263" rtl="0" eaLnBrk="0" fontAlgn="base" hangingPunct="0">
        <a:lnSpc>
          <a:spcPct val="93000"/>
        </a:lnSpc>
        <a:spcBef>
          <a:spcPct val="0"/>
        </a:spcBef>
        <a:spcAft>
          <a:spcPts val="575"/>
        </a:spcAft>
        <a:buClr>
          <a:srgbClr val="000000"/>
        </a:buClr>
        <a:buSzPct val="75000"/>
        <a:buFont typeface="Symbol" pitchFamily="18" charset="2"/>
        <a:buChar char=""/>
        <a:defRPr sz="2000">
          <a:solidFill>
            <a:srgbClr val="000000"/>
          </a:solidFill>
          <a:latin typeface="+mn-lt"/>
        </a:defRPr>
      </a:lvl4pPr>
      <a:lvl5pPr marL="2155825" indent="-214313" algn="l" defTabSz="449263" rtl="0" eaLnBrk="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5pPr>
      <a:lvl6pPr marL="2613025" indent="-214313" algn="l" defTabSz="449263"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0225" indent="-214313" algn="l" defTabSz="449263"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7425" indent="-214313" algn="l" defTabSz="449263"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4625" indent="-214313" algn="l" defTabSz="449263"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719138" y="179388"/>
            <a:ext cx="8858250" cy="1439862"/>
          </a:xfrm>
          <a:solidFill>
            <a:srgbClr val="006699"/>
          </a:solidFill>
        </p:spPr>
        <p:txBody>
          <a:bodyPr/>
          <a:lstStyle/>
          <a:p>
            <a:r>
              <a:rPr lang="it-IT" sz="5400" smtClean="0">
                <a:solidFill>
                  <a:srgbClr val="800000"/>
                </a:solidFill>
              </a:rPr>
              <a:t/>
            </a:r>
            <a:br>
              <a:rPr lang="it-IT" sz="5400" smtClean="0">
                <a:solidFill>
                  <a:srgbClr val="800000"/>
                </a:solidFill>
              </a:rPr>
            </a:br>
            <a:r>
              <a:rPr lang="it-IT" sz="5400" smtClean="0">
                <a:solidFill>
                  <a:schemeClr val="bg1"/>
                </a:solidFill>
              </a:rPr>
              <a:t>SPECIALE SANT’AGATA</a:t>
            </a:r>
            <a:r>
              <a:rPr lang="it-IT" sz="5400" smtClean="0">
                <a:solidFill>
                  <a:srgbClr val="800000"/>
                </a:solidFill>
              </a:rPr>
              <a:t/>
            </a:r>
            <a:br>
              <a:rPr lang="it-IT" sz="5400" smtClean="0">
                <a:solidFill>
                  <a:srgbClr val="800000"/>
                </a:solidFill>
              </a:rPr>
            </a:br>
            <a:endParaRPr lang="it-IT" sz="5200" smtClean="0">
              <a:solidFill>
                <a:schemeClr val="bg1"/>
              </a:solidFill>
            </a:endParaRPr>
          </a:p>
        </p:txBody>
      </p:sp>
      <p:sp>
        <p:nvSpPr>
          <p:cNvPr id="2051" name="Text Box 7"/>
          <p:cNvSpPr txBox="1">
            <a:spLocks noChangeArrowheads="1"/>
          </p:cNvSpPr>
          <p:nvPr/>
        </p:nvSpPr>
        <p:spPr bwMode="auto">
          <a:xfrm>
            <a:off x="2879725" y="6516688"/>
            <a:ext cx="4373563" cy="794064"/>
          </a:xfrm>
          <a:prstGeom prst="rect">
            <a:avLst/>
          </a:prstGeom>
          <a:solidFill>
            <a:srgbClr val="800000"/>
          </a:solidFill>
          <a:ln w="9525">
            <a:noFill/>
            <a:miter lim="800000"/>
            <a:headEnd/>
            <a:tailEnd/>
          </a:ln>
        </p:spPr>
        <p:txBody>
          <a:bodyPr>
            <a:spAutoFit/>
          </a:bodyPr>
          <a:lstStyle/>
          <a:p>
            <a:pPr algn="ctr"/>
            <a:r>
              <a:rPr lang="it-IT" b="1" dirty="0" smtClean="0"/>
              <a:t>Arcidiocesi di Catania</a:t>
            </a:r>
          </a:p>
          <a:p>
            <a:pPr algn="ctr"/>
            <a:r>
              <a:rPr lang="it-IT" b="1" dirty="0" smtClean="0"/>
              <a:t>Ufficio per la Pastorale</a:t>
            </a:r>
            <a:endParaRPr lang="it-IT" b="1" dirty="0"/>
          </a:p>
        </p:txBody>
      </p:sp>
      <p:pic>
        <p:nvPicPr>
          <p:cNvPr id="2052" name="Picture 8" descr="P2040097"/>
          <p:cNvPicPr>
            <a:picLocks noChangeAspect="1" noChangeArrowheads="1"/>
          </p:cNvPicPr>
          <p:nvPr/>
        </p:nvPicPr>
        <p:blipFill>
          <a:blip r:embed="rId2"/>
          <a:srcRect/>
          <a:stretch>
            <a:fillRect/>
          </a:stretch>
        </p:blipFill>
        <p:spPr bwMode="auto">
          <a:xfrm>
            <a:off x="2663825" y="2555875"/>
            <a:ext cx="4824413" cy="3697288"/>
          </a:xfrm>
          <a:prstGeom prst="rect">
            <a:avLst/>
          </a:prstGeom>
          <a:noFill/>
          <a:ln w="9525">
            <a:noFill/>
            <a:miter lim="800000"/>
            <a:headEnd/>
            <a:tailEnd/>
          </a:ln>
        </p:spPr>
      </p:pic>
      <p:sp>
        <p:nvSpPr>
          <p:cNvPr id="2053" name="Text Box 10"/>
          <p:cNvSpPr txBox="1">
            <a:spLocks noChangeArrowheads="1"/>
          </p:cNvSpPr>
          <p:nvPr/>
        </p:nvSpPr>
        <p:spPr bwMode="auto">
          <a:xfrm>
            <a:off x="719138" y="3492500"/>
            <a:ext cx="1749425" cy="2525713"/>
          </a:xfrm>
          <a:prstGeom prst="rect">
            <a:avLst/>
          </a:prstGeom>
          <a:solidFill>
            <a:srgbClr val="800000"/>
          </a:solidFill>
          <a:ln w="9525">
            <a:noFill/>
            <a:miter lim="800000"/>
            <a:headEnd/>
            <a:tailEnd/>
          </a:ln>
        </p:spPr>
        <p:txBody>
          <a:bodyPr wrap="none">
            <a:spAutoFit/>
          </a:bodyPr>
          <a:lstStyle/>
          <a:p>
            <a:pPr algn="ctr"/>
            <a:r>
              <a:rPr lang="it-IT" b="1"/>
              <a:t>Gli “Atti”</a:t>
            </a:r>
          </a:p>
          <a:p>
            <a:pPr algn="ctr"/>
            <a:r>
              <a:rPr lang="it-IT" b="1"/>
              <a:t>Il culto</a:t>
            </a:r>
          </a:p>
          <a:p>
            <a:pPr algn="ctr"/>
            <a:r>
              <a:rPr lang="it-IT" b="1"/>
              <a:t>Il velo</a:t>
            </a:r>
          </a:p>
          <a:p>
            <a:pPr algn="ctr"/>
            <a:r>
              <a:rPr lang="it-IT" b="1"/>
              <a:t>La tavoletta</a:t>
            </a:r>
          </a:p>
          <a:p>
            <a:pPr algn="ctr"/>
            <a:r>
              <a:rPr lang="it-IT" b="1"/>
              <a:t>L’esilio</a:t>
            </a:r>
          </a:p>
          <a:p>
            <a:pPr algn="ctr"/>
            <a:r>
              <a:rPr lang="it-IT" b="1"/>
              <a:t>Federico II</a:t>
            </a:r>
          </a:p>
          <a:p>
            <a:pPr algn="ctr"/>
            <a:r>
              <a:rPr lang="it-IT" b="1"/>
              <a:t>Santi e Papi</a:t>
            </a:r>
          </a:p>
        </p:txBody>
      </p:sp>
      <p:sp>
        <p:nvSpPr>
          <p:cNvPr id="2054" name="Text Box 11"/>
          <p:cNvSpPr txBox="1">
            <a:spLocks noChangeArrowheads="1"/>
          </p:cNvSpPr>
          <p:nvPr/>
        </p:nvSpPr>
        <p:spPr bwMode="auto">
          <a:xfrm>
            <a:off x="7920038" y="3419475"/>
            <a:ext cx="1728787" cy="2409825"/>
          </a:xfrm>
          <a:prstGeom prst="rect">
            <a:avLst/>
          </a:prstGeom>
          <a:solidFill>
            <a:srgbClr val="800000"/>
          </a:solidFill>
          <a:ln w="9525">
            <a:noFill/>
            <a:miter lim="800000"/>
            <a:headEnd/>
            <a:tailEnd/>
          </a:ln>
        </p:spPr>
        <p:txBody>
          <a:bodyPr>
            <a:spAutoFit/>
          </a:bodyPr>
          <a:lstStyle/>
          <a:p>
            <a:pPr algn="ctr"/>
            <a:r>
              <a:rPr lang="it-IT" sz="3200" b="1"/>
              <a:t>La storia</a:t>
            </a:r>
          </a:p>
          <a:p>
            <a:pPr algn="ctr"/>
            <a:r>
              <a:rPr lang="it-IT" sz="3200" b="1"/>
              <a:t>separata</a:t>
            </a:r>
          </a:p>
          <a:p>
            <a:pPr algn="ctr"/>
            <a:r>
              <a:rPr lang="it-IT" sz="3200" b="1"/>
              <a:t>dalla leggenda</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719138" y="250825"/>
            <a:ext cx="8602662" cy="1257300"/>
          </a:xfrm>
        </p:spPr>
        <p:txBody>
          <a:bodyPr/>
          <a:lstStyle/>
          <a:p>
            <a:r>
              <a:rPr lang="it-IT" smtClean="0">
                <a:solidFill>
                  <a:schemeClr val="accent1"/>
                </a:solidFill>
              </a:rPr>
              <a:t>Agata, significa &lt;&lt;Buona&gt;&gt;</a:t>
            </a:r>
          </a:p>
        </p:txBody>
      </p:sp>
      <p:sp>
        <p:nvSpPr>
          <p:cNvPr id="27660" name="Rectangle 12"/>
          <p:cNvSpPr>
            <a:spLocks noGrp="1" noChangeArrowheads="1"/>
          </p:cNvSpPr>
          <p:nvPr>
            <p:ph type="body" sz="half" idx="3"/>
          </p:nvPr>
        </p:nvSpPr>
        <p:spPr>
          <a:xfrm>
            <a:off x="5118100" y="1908175"/>
            <a:ext cx="4962525" cy="5651500"/>
          </a:xfrm>
          <a:solidFill>
            <a:srgbClr val="006699"/>
          </a:solidFill>
        </p:spPr>
        <p:txBody>
          <a:bodyPr/>
          <a:lstStyle/>
          <a:p>
            <a:pPr>
              <a:lnSpc>
                <a:spcPct val="83000"/>
              </a:lnSpc>
              <a:buClr>
                <a:schemeClr val="bg1"/>
              </a:buClr>
            </a:pPr>
            <a:r>
              <a:rPr lang="it-IT" sz="2800" b="1" i="1" smtClean="0">
                <a:solidFill>
                  <a:schemeClr val="bg1"/>
                </a:solidFill>
              </a:rPr>
              <a:t>Nasce a Catania intorno all’anno 236 da famiglia nobile.</a:t>
            </a:r>
          </a:p>
          <a:p>
            <a:pPr>
              <a:lnSpc>
                <a:spcPct val="83000"/>
              </a:lnSpc>
              <a:buClr>
                <a:schemeClr val="bg1"/>
              </a:buClr>
            </a:pPr>
            <a:r>
              <a:rPr lang="it-IT" sz="2800" b="1" i="1" smtClean="0">
                <a:solidFill>
                  <a:schemeClr val="bg1"/>
                </a:solidFill>
              </a:rPr>
              <a:t>Nei pressi del monastero di S. Placido, non lontano dalla &lt;&lt;marina&gt;&gt;, la tradizione popolare indica il luogo dove, probabilmente, sorgeva la sua casa.</a:t>
            </a:r>
          </a:p>
          <a:p>
            <a:pPr>
              <a:lnSpc>
                <a:spcPct val="83000"/>
              </a:lnSpc>
              <a:buClr>
                <a:schemeClr val="bg1"/>
              </a:buClr>
              <a:buFont typeface="Wingdings" pitchFamily="2" charset="2"/>
              <a:buChar char="l"/>
            </a:pPr>
            <a:r>
              <a:rPr lang="it-IT" sz="2800" b="1" i="1" smtClean="0">
                <a:solidFill>
                  <a:schemeClr val="bg1"/>
                </a:solidFill>
              </a:rPr>
              <a:t>Dagli Atti del suo martirio sappiamo che</a:t>
            </a:r>
            <a:r>
              <a:rPr lang="it-IT" sz="2800" smtClean="0">
                <a:solidFill>
                  <a:schemeClr val="bg1"/>
                </a:solidFill>
              </a:rPr>
              <a:t> </a:t>
            </a:r>
            <a:r>
              <a:rPr lang="it-IT" sz="2800" b="1" i="1" smtClean="0">
                <a:solidFill>
                  <a:schemeClr val="bg1"/>
                </a:solidFill>
              </a:rPr>
              <a:t>Agata consacrò la sua verginità per il Regno dei cieli.</a:t>
            </a:r>
          </a:p>
        </p:txBody>
      </p:sp>
      <p:pic>
        <p:nvPicPr>
          <p:cNvPr id="27665" name="Picture 17" descr="08"/>
          <p:cNvPicPr>
            <a:picLocks noGrp="1" noChangeAspect="1" noChangeArrowheads="1"/>
          </p:cNvPicPr>
          <p:nvPr>
            <p:ph sz="quarter" idx="2"/>
          </p:nvPr>
        </p:nvPicPr>
        <p:blipFill>
          <a:blip r:embed="rId3"/>
          <a:srcRect/>
          <a:stretch>
            <a:fillRect/>
          </a:stretch>
        </p:blipFill>
        <p:spPr>
          <a:xfrm>
            <a:off x="2736850" y="5075238"/>
            <a:ext cx="2374900" cy="2484437"/>
          </a:xfrm>
        </p:spPr>
      </p:pic>
      <p:pic>
        <p:nvPicPr>
          <p:cNvPr id="27677" name="Picture 29" descr="P2100017"/>
          <p:cNvPicPr>
            <a:picLocks noGrp="1" noChangeAspect="1" noChangeArrowheads="1"/>
          </p:cNvPicPr>
          <p:nvPr>
            <p:ph sz="quarter" idx="1"/>
          </p:nvPr>
        </p:nvPicPr>
        <p:blipFill>
          <a:blip r:embed="rId4"/>
          <a:srcRect/>
          <a:stretch>
            <a:fillRect/>
          </a:stretch>
        </p:blipFill>
        <p:spPr>
          <a:xfrm>
            <a:off x="503238" y="1908175"/>
            <a:ext cx="2160587" cy="2735263"/>
          </a:xfrm>
        </p:spPr>
      </p:pic>
      <p:pic>
        <p:nvPicPr>
          <p:cNvPr id="27678" name="Picture 30" descr="P2100009"/>
          <p:cNvPicPr>
            <a:picLocks noChangeAspect="1" noChangeArrowheads="1"/>
          </p:cNvPicPr>
          <p:nvPr/>
        </p:nvPicPr>
        <p:blipFill>
          <a:blip r:embed="rId5"/>
          <a:srcRect/>
          <a:stretch>
            <a:fillRect/>
          </a:stretch>
        </p:blipFill>
        <p:spPr bwMode="auto">
          <a:xfrm>
            <a:off x="2736850" y="1908175"/>
            <a:ext cx="2376488" cy="3167063"/>
          </a:xfrm>
          <a:prstGeom prst="rect">
            <a:avLst/>
          </a:prstGeom>
          <a:noFill/>
          <a:ln w="9525">
            <a:noFill/>
            <a:miter lim="800000"/>
            <a:headEnd/>
            <a:tailEnd/>
          </a:ln>
        </p:spPr>
      </p:pic>
      <p:pic>
        <p:nvPicPr>
          <p:cNvPr id="27679" name="Picture 31" descr="P2100054"/>
          <p:cNvPicPr>
            <a:picLocks noChangeAspect="1" noChangeArrowheads="1"/>
          </p:cNvPicPr>
          <p:nvPr/>
        </p:nvPicPr>
        <p:blipFill>
          <a:blip r:embed="rId6"/>
          <a:srcRect/>
          <a:stretch>
            <a:fillRect/>
          </a:stretch>
        </p:blipFill>
        <p:spPr bwMode="auto">
          <a:xfrm>
            <a:off x="485775" y="4643438"/>
            <a:ext cx="2189163" cy="291623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7677"/>
                                        </p:tgtEl>
                                        <p:attrNameLst>
                                          <p:attrName>style.visibility</p:attrName>
                                        </p:attrNameLst>
                                      </p:cBhvr>
                                      <p:to>
                                        <p:strVal val="visible"/>
                                      </p:to>
                                    </p:set>
                                    <p:animEffect transition="in" filter="diamond(in)">
                                      <p:cBhvr>
                                        <p:cTn id="7" dur="2000"/>
                                        <p:tgtEl>
                                          <p:spTgt spid="2767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7678"/>
                                        </p:tgtEl>
                                        <p:attrNameLst>
                                          <p:attrName>style.visibility</p:attrName>
                                        </p:attrNameLst>
                                      </p:cBhvr>
                                      <p:to>
                                        <p:strVal val="visible"/>
                                      </p:to>
                                    </p:set>
                                    <p:animEffect transition="in" filter="diamond(in)">
                                      <p:cBhvr>
                                        <p:cTn id="12" dur="2000"/>
                                        <p:tgtEl>
                                          <p:spTgt spid="276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660">
                                            <p:txEl>
                                              <p:pRg st="0" end="0"/>
                                            </p:txEl>
                                          </p:spTgt>
                                        </p:tgtEl>
                                        <p:attrNameLst>
                                          <p:attrName>style.visibility</p:attrName>
                                        </p:attrNameLst>
                                      </p:cBhvr>
                                      <p:to>
                                        <p:strVal val="visible"/>
                                      </p:to>
                                    </p:set>
                                    <p:animEffect transition="in" filter="dissolve">
                                      <p:cBhvr>
                                        <p:cTn id="17" dur="500"/>
                                        <p:tgtEl>
                                          <p:spTgt spid="276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7679"/>
                                        </p:tgtEl>
                                        <p:attrNameLst>
                                          <p:attrName>style.visibility</p:attrName>
                                        </p:attrNameLst>
                                      </p:cBhvr>
                                      <p:to>
                                        <p:strVal val="visible"/>
                                      </p:to>
                                    </p:set>
                                    <p:animEffect transition="in" filter="diamond(in)">
                                      <p:cBhvr>
                                        <p:cTn id="22" dur="2000"/>
                                        <p:tgtEl>
                                          <p:spTgt spid="2767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660">
                                            <p:txEl>
                                              <p:pRg st="1" end="1"/>
                                            </p:txEl>
                                          </p:spTgt>
                                        </p:tgtEl>
                                        <p:attrNameLst>
                                          <p:attrName>style.visibility</p:attrName>
                                        </p:attrNameLst>
                                      </p:cBhvr>
                                      <p:to>
                                        <p:strVal val="visible"/>
                                      </p:to>
                                    </p:set>
                                    <p:animEffect transition="in" filter="dissolve">
                                      <p:cBhvr>
                                        <p:cTn id="27" dur="500"/>
                                        <p:tgtEl>
                                          <p:spTgt spid="2766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7665"/>
                                        </p:tgtEl>
                                        <p:attrNameLst>
                                          <p:attrName>style.visibility</p:attrName>
                                        </p:attrNameLst>
                                      </p:cBhvr>
                                      <p:to>
                                        <p:strVal val="visible"/>
                                      </p:to>
                                    </p:set>
                                    <p:animEffect transition="in" filter="diamond(in)">
                                      <p:cBhvr>
                                        <p:cTn id="32" dur="2000"/>
                                        <p:tgtEl>
                                          <p:spTgt spid="2766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660">
                                            <p:txEl>
                                              <p:pRg st="2" end="2"/>
                                            </p:txEl>
                                          </p:spTgt>
                                        </p:tgtEl>
                                        <p:attrNameLst>
                                          <p:attrName>style.visibility</p:attrName>
                                        </p:attrNameLst>
                                      </p:cBhvr>
                                      <p:to>
                                        <p:strVal val="visible"/>
                                      </p:to>
                                    </p:set>
                                    <p:animEffect transition="in" filter="dissolve">
                                      <p:cBhvr>
                                        <p:cTn id="37" dur="500"/>
                                        <p:tgtEl>
                                          <p:spTgt spid="276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31800" y="179388"/>
            <a:ext cx="9504363" cy="1633537"/>
          </a:xfrm>
        </p:spPr>
        <p:txBody>
          <a:bodyPr/>
          <a:lstStyle/>
          <a:p>
            <a:r>
              <a:rPr lang="it-IT" smtClean="0">
                <a:solidFill>
                  <a:schemeClr val="accent1"/>
                </a:solidFill>
              </a:rPr>
              <a:t>Nell’anno 250 l’imperatore Decio</a:t>
            </a:r>
            <a:br>
              <a:rPr lang="it-IT" smtClean="0">
                <a:solidFill>
                  <a:schemeClr val="accent1"/>
                </a:solidFill>
              </a:rPr>
            </a:br>
            <a:r>
              <a:rPr lang="it-IT" smtClean="0">
                <a:solidFill>
                  <a:schemeClr val="accent1"/>
                </a:solidFill>
              </a:rPr>
              <a:t>ordinava una persecuzione</a:t>
            </a:r>
          </a:p>
        </p:txBody>
      </p:sp>
      <p:pic>
        <p:nvPicPr>
          <p:cNvPr id="33799" name="Picture 7" descr="13"/>
          <p:cNvPicPr>
            <a:picLocks noGrp="1" noChangeAspect="1" noChangeArrowheads="1"/>
          </p:cNvPicPr>
          <p:nvPr>
            <p:ph sz="quarter" idx="1"/>
          </p:nvPr>
        </p:nvPicPr>
        <p:blipFill>
          <a:blip r:embed="rId3"/>
          <a:srcRect/>
          <a:stretch>
            <a:fillRect/>
          </a:stretch>
        </p:blipFill>
        <p:spPr>
          <a:xfrm>
            <a:off x="431800" y="1979613"/>
            <a:ext cx="3671888" cy="2711450"/>
          </a:xfrm>
        </p:spPr>
      </p:pic>
      <p:sp>
        <p:nvSpPr>
          <p:cNvPr id="33798" name="Rectangle 6"/>
          <p:cNvSpPr>
            <a:spLocks noGrp="1" noChangeArrowheads="1"/>
          </p:cNvSpPr>
          <p:nvPr>
            <p:ph type="body" sz="half" idx="3"/>
          </p:nvPr>
        </p:nvSpPr>
        <p:spPr>
          <a:xfrm>
            <a:off x="4176713" y="1908175"/>
            <a:ext cx="5903912" cy="5651500"/>
          </a:xfrm>
          <a:solidFill>
            <a:srgbClr val="006699"/>
          </a:solidFill>
        </p:spPr>
        <p:txBody>
          <a:bodyPr/>
          <a:lstStyle/>
          <a:p>
            <a:pPr>
              <a:lnSpc>
                <a:spcPct val="73000"/>
              </a:lnSpc>
              <a:buClr>
                <a:schemeClr val="bg1"/>
              </a:buClr>
              <a:buFont typeface="Wingdings" pitchFamily="2" charset="2"/>
              <a:buChar char="l"/>
            </a:pPr>
            <a:endParaRPr lang="it-IT" sz="2800" b="1" i="1" smtClean="0">
              <a:solidFill>
                <a:schemeClr val="bg1"/>
              </a:solidFill>
            </a:endParaRPr>
          </a:p>
          <a:p>
            <a:pPr>
              <a:lnSpc>
                <a:spcPct val="73000"/>
              </a:lnSpc>
              <a:buClr>
                <a:schemeClr val="bg1"/>
              </a:buClr>
              <a:buFont typeface="Wingdings" pitchFamily="2" charset="2"/>
              <a:buChar char="l"/>
            </a:pPr>
            <a:r>
              <a:rPr lang="it-IT" sz="2700" b="1" i="1" smtClean="0">
                <a:solidFill>
                  <a:schemeClr val="bg1"/>
                </a:solidFill>
              </a:rPr>
              <a:t>A Catania, sede del governatore Quinziano, al principio dell’anno 251, Agata venne arrestata dai soldati romani, perché nella data stabilita non si presentò ai funzionari per sacrificare agli dei.</a:t>
            </a:r>
          </a:p>
          <a:p>
            <a:pPr>
              <a:lnSpc>
                <a:spcPct val="73000"/>
              </a:lnSpc>
              <a:buClr>
                <a:schemeClr val="bg1"/>
              </a:buClr>
              <a:buFont typeface="Wingdings" pitchFamily="2" charset="2"/>
              <a:buChar char="l"/>
            </a:pPr>
            <a:endParaRPr lang="it-IT" sz="2700" b="1" i="1" smtClean="0">
              <a:solidFill>
                <a:schemeClr val="bg1"/>
              </a:solidFill>
            </a:endParaRPr>
          </a:p>
          <a:p>
            <a:pPr>
              <a:lnSpc>
                <a:spcPct val="73000"/>
              </a:lnSpc>
              <a:buClr>
                <a:schemeClr val="bg1"/>
              </a:buClr>
              <a:buFont typeface="Wingdings" pitchFamily="2" charset="2"/>
              <a:buChar char="l"/>
            </a:pPr>
            <a:r>
              <a:rPr lang="it-IT" sz="2700" b="1" i="1" smtClean="0">
                <a:solidFill>
                  <a:schemeClr val="bg1"/>
                </a:solidFill>
              </a:rPr>
              <a:t>Ma la giovane  rifiuta con determinazione di rinnegare Cristo quindi fu affidata ad Afrodisia (corrotta cortigiana), che dopo un mese circa, sconfitta e indispettita, ricondusse Agata da Quinziano.</a:t>
            </a:r>
          </a:p>
          <a:p>
            <a:pPr>
              <a:lnSpc>
                <a:spcPct val="73000"/>
              </a:lnSpc>
            </a:pPr>
            <a:endParaRPr lang="it-IT" sz="2400" b="1" i="1" smtClean="0">
              <a:solidFill>
                <a:schemeClr val="bg1"/>
              </a:solidFill>
            </a:endParaRPr>
          </a:p>
        </p:txBody>
      </p:sp>
      <p:pic>
        <p:nvPicPr>
          <p:cNvPr id="33809" name="Picture 17" descr="800px-Catania_anfiteatro_romano2423"/>
          <p:cNvPicPr>
            <a:picLocks noGrp="1" noChangeAspect="1" noChangeArrowheads="1"/>
          </p:cNvPicPr>
          <p:nvPr>
            <p:ph sz="quarter" idx="2"/>
          </p:nvPr>
        </p:nvPicPr>
        <p:blipFill>
          <a:blip r:embed="rId4"/>
          <a:srcRect/>
          <a:stretch>
            <a:fillRect/>
          </a:stretch>
        </p:blipFill>
        <p:spPr>
          <a:xfrm>
            <a:off x="431800" y="4787900"/>
            <a:ext cx="3746500" cy="262572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amond(in)">
                                      <p:cBhvr>
                                        <p:cTn id="7" dur="20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3809"/>
                                        </p:tgtEl>
                                        <p:attrNameLst>
                                          <p:attrName>style.visibility</p:attrName>
                                        </p:attrNameLst>
                                      </p:cBhvr>
                                      <p:to>
                                        <p:strVal val="visible"/>
                                      </p:to>
                                    </p:set>
                                    <p:animEffect transition="in" filter="diamond(in)">
                                      <p:cBhvr>
                                        <p:cTn id="12" dur="2000"/>
                                        <p:tgtEl>
                                          <p:spTgt spid="3380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798">
                                            <p:txEl>
                                              <p:pRg st="1" end="1"/>
                                            </p:txEl>
                                          </p:spTgt>
                                        </p:tgtEl>
                                        <p:attrNameLst>
                                          <p:attrName>style.visibility</p:attrName>
                                        </p:attrNameLst>
                                      </p:cBhvr>
                                      <p:to>
                                        <p:strVal val="visible"/>
                                      </p:to>
                                    </p:set>
                                    <p:animEffect transition="in" filter="dissolve">
                                      <p:cBhvr>
                                        <p:cTn id="17" dur="500"/>
                                        <p:tgtEl>
                                          <p:spTgt spid="337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798">
                                            <p:txEl>
                                              <p:pRg st="3" end="3"/>
                                            </p:txEl>
                                          </p:spTgt>
                                        </p:tgtEl>
                                        <p:attrNameLst>
                                          <p:attrName>style.visibility</p:attrName>
                                        </p:attrNameLst>
                                      </p:cBhvr>
                                      <p:to>
                                        <p:strVal val="visible"/>
                                      </p:to>
                                    </p:set>
                                    <p:animEffect transition="in" filter="dissolve">
                                      <p:cBhvr>
                                        <p:cTn id="22" dur="500"/>
                                        <p:tgtEl>
                                          <p:spTgt spid="337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360363" y="323850"/>
            <a:ext cx="9575800" cy="1257300"/>
          </a:xfrm>
        </p:spPr>
        <p:txBody>
          <a:bodyPr/>
          <a:lstStyle/>
          <a:p>
            <a:r>
              <a:rPr lang="it-IT" smtClean="0">
                <a:solidFill>
                  <a:schemeClr val="accent1"/>
                </a:solidFill>
              </a:rPr>
              <a:t>Quinziano applica le direttive di Decio</a:t>
            </a:r>
          </a:p>
        </p:txBody>
      </p:sp>
      <p:sp>
        <p:nvSpPr>
          <p:cNvPr id="35846" name="Rectangle 6"/>
          <p:cNvSpPr>
            <a:spLocks noGrp="1" noChangeArrowheads="1"/>
          </p:cNvSpPr>
          <p:nvPr>
            <p:ph type="body" sz="half" idx="3"/>
          </p:nvPr>
        </p:nvSpPr>
        <p:spPr>
          <a:xfrm>
            <a:off x="4968875" y="1979613"/>
            <a:ext cx="5111750" cy="5580062"/>
          </a:xfrm>
          <a:solidFill>
            <a:srgbClr val="006699"/>
          </a:solidFill>
        </p:spPr>
        <p:txBody>
          <a:bodyPr/>
          <a:lstStyle/>
          <a:p>
            <a:pPr>
              <a:lnSpc>
                <a:spcPct val="73000"/>
              </a:lnSpc>
            </a:pPr>
            <a:endParaRPr lang="it-IT" sz="2000" b="1" i="1" smtClean="0">
              <a:solidFill>
                <a:schemeClr val="bg1"/>
              </a:solidFill>
            </a:endParaRPr>
          </a:p>
          <a:p>
            <a:pPr>
              <a:lnSpc>
                <a:spcPct val="73000"/>
              </a:lnSpc>
              <a:buClr>
                <a:schemeClr val="bg1"/>
              </a:buClr>
              <a:buFont typeface="Wingdings" pitchFamily="2" charset="2"/>
              <a:buChar char="l"/>
            </a:pPr>
            <a:r>
              <a:rPr lang="it-IT" b="1" i="1" smtClean="0">
                <a:solidFill>
                  <a:schemeClr val="bg1"/>
                </a:solidFill>
              </a:rPr>
              <a:t>Falliti i tentativi di piegare Agata con la persuasione, Quinziano, procede infliggendole il carcere e le torture.</a:t>
            </a:r>
          </a:p>
          <a:p>
            <a:pPr>
              <a:lnSpc>
                <a:spcPct val="73000"/>
              </a:lnSpc>
              <a:buClr>
                <a:schemeClr val="bg1"/>
              </a:buClr>
              <a:buFont typeface="Wingdings" pitchFamily="2" charset="2"/>
              <a:buChar char="l"/>
            </a:pPr>
            <a:endParaRPr lang="it-IT" b="1" i="1" smtClean="0">
              <a:solidFill>
                <a:schemeClr val="bg1"/>
              </a:solidFill>
            </a:endParaRPr>
          </a:p>
          <a:p>
            <a:pPr>
              <a:lnSpc>
                <a:spcPct val="73000"/>
              </a:lnSpc>
              <a:buClr>
                <a:schemeClr val="bg1"/>
              </a:buClr>
              <a:buFont typeface="Wingdings" pitchFamily="2" charset="2"/>
              <a:buChar char="l"/>
            </a:pPr>
            <a:r>
              <a:rPr lang="it-IT" b="1" i="1" smtClean="0">
                <a:solidFill>
                  <a:schemeClr val="bg1"/>
                </a:solidFill>
              </a:rPr>
              <a:t>Ciò che resta oggi, della prigione dove Agata iniziò la sua passione è inglobato nella Chiesa denominata &lt;&lt;S. Agata al carcere&gt;&gt;.</a:t>
            </a:r>
          </a:p>
        </p:txBody>
      </p:sp>
      <p:pic>
        <p:nvPicPr>
          <p:cNvPr id="35874" name="Picture 34" descr="P2110026"/>
          <p:cNvPicPr>
            <a:picLocks noChangeAspect="1" noChangeArrowheads="1"/>
          </p:cNvPicPr>
          <p:nvPr/>
        </p:nvPicPr>
        <p:blipFill>
          <a:blip r:embed="rId3"/>
          <a:srcRect/>
          <a:stretch>
            <a:fillRect/>
          </a:stretch>
        </p:blipFill>
        <p:spPr bwMode="auto">
          <a:xfrm>
            <a:off x="825500" y="1922463"/>
            <a:ext cx="4013200" cy="3009900"/>
          </a:xfrm>
          <a:prstGeom prst="rect">
            <a:avLst/>
          </a:prstGeom>
          <a:noFill/>
          <a:ln w="9525">
            <a:noFill/>
            <a:miter lim="800000"/>
            <a:headEnd/>
            <a:tailEnd/>
          </a:ln>
        </p:spPr>
      </p:pic>
      <p:pic>
        <p:nvPicPr>
          <p:cNvPr id="35875" name="Picture 35" descr="P2110023"/>
          <p:cNvPicPr>
            <a:picLocks noGrp="1" noChangeAspect="1" noChangeArrowheads="1"/>
          </p:cNvPicPr>
          <p:nvPr>
            <p:ph sz="quarter" idx="1"/>
          </p:nvPr>
        </p:nvPicPr>
        <p:blipFill>
          <a:blip r:embed="rId4"/>
          <a:srcRect/>
          <a:stretch>
            <a:fillRect/>
          </a:stretch>
        </p:blipFill>
        <p:spPr>
          <a:xfrm>
            <a:off x="1825625" y="4910138"/>
            <a:ext cx="1987550" cy="2649537"/>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5874"/>
                                        </p:tgtEl>
                                        <p:attrNameLst>
                                          <p:attrName>style.visibility</p:attrName>
                                        </p:attrNameLst>
                                      </p:cBhvr>
                                      <p:to>
                                        <p:strVal val="visible"/>
                                      </p:to>
                                    </p:set>
                                    <p:animEffect transition="in" filter="diamond(in)">
                                      <p:cBhvr>
                                        <p:cTn id="7" dur="2000"/>
                                        <p:tgtEl>
                                          <p:spTgt spid="3587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5875"/>
                                        </p:tgtEl>
                                        <p:attrNameLst>
                                          <p:attrName>style.visibility</p:attrName>
                                        </p:attrNameLst>
                                      </p:cBhvr>
                                      <p:to>
                                        <p:strVal val="visible"/>
                                      </p:to>
                                    </p:set>
                                    <p:animEffect transition="in" filter="diamond(in)">
                                      <p:cBhvr>
                                        <p:cTn id="12" dur="2000"/>
                                        <p:tgtEl>
                                          <p:spTgt spid="3587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846">
                                            <p:txEl>
                                              <p:pRg st="1" end="1"/>
                                            </p:txEl>
                                          </p:spTgt>
                                        </p:tgtEl>
                                        <p:attrNameLst>
                                          <p:attrName>style.visibility</p:attrName>
                                        </p:attrNameLst>
                                      </p:cBhvr>
                                      <p:to>
                                        <p:strVal val="visible"/>
                                      </p:to>
                                    </p:set>
                                    <p:animEffect transition="in" filter="dissolve">
                                      <p:cBhvr>
                                        <p:cTn id="17" dur="500"/>
                                        <p:tgtEl>
                                          <p:spTgt spid="358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846">
                                            <p:txEl>
                                              <p:pRg st="3" end="3"/>
                                            </p:txEl>
                                          </p:spTgt>
                                        </p:tgtEl>
                                        <p:attrNameLst>
                                          <p:attrName>style.visibility</p:attrName>
                                        </p:attrNameLst>
                                      </p:cBhvr>
                                      <p:to>
                                        <p:strVal val="visible"/>
                                      </p:to>
                                    </p:set>
                                    <p:animEffect transition="in" filter="dissolve">
                                      <p:cBhvr>
                                        <p:cTn id="22" dur="500"/>
                                        <p:tgtEl>
                                          <p:spTgt spid="35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825500" y="207963"/>
            <a:ext cx="8602663" cy="1257300"/>
          </a:xfrm>
        </p:spPr>
        <p:txBody>
          <a:bodyPr/>
          <a:lstStyle/>
          <a:p>
            <a:r>
              <a:rPr lang="it-IT" sz="6600" smtClean="0">
                <a:solidFill>
                  <a:schemeClr val="accent1"/>
                </a:solidFill>
              </a:rPr>
              <a:t>Agata torturata</a:t>
            </a:r>
          </a:p>
        </p:txBody>
      </p:sp>
      <p:sp>
        <p:nvSpPr>
          <p:cNvPr id="14339" name="Segnaposto testo 4"/>
          <p:cNvSpPr>
            <a:spLocks noGrp="1"/>
          </p:cNvSpPr>
          <p:nvPr>
            <p:ph type="body" sz="half" idx="3"/>
          </p:nvPr>
        </p:nvSpPr>
        <p:spPr>
          <a:xfrm>
            <a:off x="5118100" y="1993900"/>
            <a:ext cx="4962525" cy="5565775"/>
          </a:xfrm>
          <a:solidFill>
            <a:srgbClr val="006699"/>
          </a:solidFill>
        </p:spPr>
        <p:txBody>
          <a:bodyPr/>
          <a:lstStyle/>
          <a:p>
            <a:pPr>
              <a:lnSpc>
                <a:spcPct val="73000"/>
              </a:lnSpc>
              <a:buClr>
                <a:schemeClr val="bg1"/>
              </a:buClr>
              <a:buFont typeface="Wingdings" pitchFamily="2" charset="2"/>
              <a:buChar char="l"/>
            </a:pPr>
            <a:endParaRPr lang="it-IT" b="1" i="1" smtClean="0">
              <a:solidFill>
                <a:schemeClr val="bg1"/>
              </a:solidFill>
            </a:endParaRPr>
          </a:p>
          <a:p>
            <a:pPr>
              <a:lnSpc>
                <a:spcPct val="73000"/>
              </a:lnSpc>
              <a:buClr>
                <a:schemeClr val="bg1"/>
              </a:buClr>
              <a:buFont typeface="Wingdings" pitchFamily="2" charset="2"/>
              <a:buChar char="l"/>
            </a:pPr>
            <a:r>
              <a:rPr lang="it-IT" sz="3600" b="1" i="1" smtClean="0">
                <a:solidFill>
                  <a:schemeClr val="bg1"/>
                </a:solidFill>
              </a:rPr>
              <a:t>Tra le varie torture si rinnovavano gli interrogatori, per indurla a rinunziare alla sua fede cristiana. </a:t>
            </a:r>
          </a:p>
          <a:p>
            <a:pPr>
              <a:lnSpc>
                <a:spcPct val="73000"/>
              </a:lnSpc>
              <a:buClr>
                <a:schemeClr val="bg1"/>
              </a:buClr>
              <a:buFont typeface="Wingdings" pitchFamily="2" charset="2"/>
              <a:buChar char="l"/>
            </a:pPr>
            <a:endParaRPr lang="it-IT" sz="3600" b="1" i="1" smtClean="0">
              <a:solidFill>
                <a:schemeClr val="bg1"/>
              </a:solidFill>
            </a:endParaRPr>
          </a:p>
          <a:p>
            <a:pPr>
              <a:lnSpc>
                <a:spcPct val="73000"/>
              </a:lnSpc>
              <a:buClr>
                <a:schemeClr val="bg1"/>
              </a:buClr>
              <a:buFont typeface="Wingdings" pitchFamily="2" charset="2"/>
              <a:buChar char="l"/>
            </a:pPr>
            <a:r>
              <a:rPr lang="it-IT" sz="3600" b="1" i="1" smtClean="0">
                <a:solidFill>
                  <a:schemeClr val="bg1"/>
                </a:solidFill>
              </a:rPr>
              <a:t>Agata, però rimane salda nel suo amore per Gesù Cristo.</a:t>
            </a:r>
          </a:p>
          <a:p>
            <a:endParaRPr lang="it-IT" smtClean="0"/>
          </a:p>
        </p:txBody>
      </p:sp>
      <p:pic>
        <p:nvPicPr>
          <p:cNvPr id="6" name="Picture 32" descr="P2110034"/>
          <p:cNvPicPr>
            <a:picLocks noGrp="1" noChangeAspect="1" noChangeArrowheads="1"/>
          </p:cNvPicPr>
          <p:nvPr>
            <p:ph sz="quarter" idx="1"/>
          </p:nvPr>
        </p:nvPicPr>
        <p:blipFill>
          <a:blip r:embed="rId2"/>
          <a:srcRect/>
          <a:stretch>
            <a:fillRect/>
          </a:stretch>
        </p:blipFill>
        <p:spPr>
          <a:xfrm>
            <a:off x="754063" y="1993900"/>
            <a:ext cx="4265612" cy="3197225"/>
          </a:xfrm>
          <a:noFill/>
        </p:spPr>
      </p:pic>
      <p:pic>
        <p:nvPicPr>
          <p:cNvPr id="7" name="Picture 24" descr="P2110040"/>
          <p:cNvPicPr>
            <a:picLocks noGrp="1" noChangeAspect="1" noChangeArrowheads="1"/>
          </p:cNvPicPr>
          <p:nvPr>
            <p:ph sz="quarter" idx="2"/>
          </p:nvPr>
        </p:nvPicPr>
        <p:blipFill>
          <a:blip r:embed="rId3"/>
          <a:srcRect/>
          <a:stretch>
            <a:fillRect/>
          </a:stretch>
        </p:blipFill>
        <p:spPr>
          <a:xfrm>
            <a:off x="1968500" y="5257800"/>
            <a:ext cx="1728788" cy="2301875"/>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360363" y="0"/>
            <a:ext cx="9720262" cy="1835150"/>
          </a:xfrm>
        </p:spPr>
        <p:txBody>
          <a:bodyPr/>
          <a:lstStyle/>
          <a:p>
            <a:r>
              <a:rPr lang="it-IT" sz="3600" smtClean="0">
                <a:solidFill>
                  <a:schemeClr val="accent1"/>
                </a:solidFill>
              </a:rPr>
              <a:t>Dinanzi alla fermezza della giovane, Quinziano, ordinò che le fosse torturato il seno, e che nessuno si prendesse cura di lei</a:t>
            </a:r>
          </a:p>
        </p:txBody>
      </p:sp>
      <p:sp>
        <p:nvSpPr>
          <p:cNvPr id="44038" name="Rectangle 6"/>
          <p:cNvSpPr>
            <a:spLocks noGrp="1" noChangeArrowheads="1"/>
          </p:cNvSpPr>
          <p:nvPr>
            <p:ph type="body" sz="half" idx="2"/>
          </p:nvPr>
        </p:nvSpPr>
        <p:spPr>
          <a:xfrm>
            <a:off x="3311525" y="1908175"/>
            <a:ext cx="6769100" cy="5651500"/>
          </a:xfrm>
          <a:solidFill>
            <a:srgbClr val="006699"/>
          </a:solidFill>
        </p:spPr>
        <p:txBody>
          <a:bodyPr/>
          <a:lstStyle/>
          <a:p>
            <a:pPr>
              <a:buClr>
                <a:schemeClr val="bg1"/>
              </a:buClr>
            </a:pPr>
            <a:endParaRPr lang="it-IT" sz="2800" b="1" i="1" smtClean="0">
              <a:solidFill>
                <a:schemeClr val="bg1"/>
              </a:solidFill>
            </a:endParaRPr>
          </a:p>
          <a:p>
            <a:pPr>
              <a:buClr>
                <a:schemeClr val="bg1"/>
              </a:buClr>
            </a:pPr>
            <a:r>
              <a:rPr lang="it-IT" sz="2800" b="1" i="1" smtClean="0">
                <a:solidFill>
                  <a:schemeClr val="bg1"/>
                </a:solidFill>
              </a:rPr>
              <a:t>Un comando così spietato non era previsto dallo stesso Decio, il quale, invece, aveva disposto di curare i condannati dopo le torture, per non creare martiri ma rinnegati.</a:t>
            </a:r>
          </a:p>
          <a:p>
            <a:pPr>
              <a:buClr>
                <a:schemeClr val="bg1"/>
              </a:buClr>
            </a:pPr>
            <a:endParaRPr lang="it-IT" sz="2800" b="1" i="1" smtClean="0">
              <a:solidFill>
                <a:schemeClr val="bg1"/>
              </a:solidFill>
            </a:endParaRPr>
          </a:p>
          <a:p>
            <a:pPr>
              <a:buClr>
                <a:schemeClr val="bg1"/>
              </a:buClr>
            </a:pPr>
            <a:r>
              <a:rPr lang="it-IT" sz="2800" b="1" i="1" smtClean="0">
                <a:solidFill>
                  <a:schemeClr val="bg1"/>
                </a:solidFill>
              </a:rPr>
              <a:t>Quinziano non tiene conto delle direttive imperiali, forse perché non può sopportare lo smacco di non riuscire a vincere la forte personalità di una giovane donna.</a:t>
            </a:r>
          </a:p>
          <a:p>
            <a:endParaRPr lang="it-IT" sz="2800" smtClean="0">
              <a:solidFill>
                <a:srgbClr val="000099"/>
              </a:solidFill>
            </a:endParaRPr>
          </a:p>
        </p:txBody>
      </p:sp>
      <p:pic>
        <p:nvPicPr>
          <p:cNvPr id="44041" name="Picture 9" descr="22650M"/>
          <p:cNvPicPr>
            <a:picLocks noGrp="1" noChangeAspect="1" noChangeArrowheads="1"/>
          </p:cNvPicPr>
          <p:nvPr>
            <p:ph sz="half" idx="1"/>
          </p:nvPr>
        </p:nvPicPr>
        <p:blipFill>
          <a:blip r:embed="rId2"/>
          <a:srcRect/>
          <a:stretch>
            <a:fillRect/>
          </a:stretch>
        </p:blipFill>
        <p:spPr>
          <a:xfrm>
            <a:off x="360363" y="1908175"/>
            <a:ext cx="2911475" cy="5651500"/>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diamond(in)">
                                      <p:cBhvr>
                                        <p:cTn id="7" dur="2000"/>
                                        <p:tgtEl>
                                          <p:spTgt spid="440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038">
                                            <p:txEl>
                                              <p:pRg st="1" end="1"/>
                                            </p:txEl>
                                          </p:spTgt>
                                        </p:tgtEl>
                                        <p:attrNameLst>
                                          <p:attrName>style.visibility</p:attrName>
                                        </p:attrNameLst>
                                      </p:cBhvr>
                                      <p:to>
                                        <p:strVal val="visible"/>
                                      </p:to>
                                    </p:set>
                                    <p:animEffect transition="in" filter="dissolve">
                                      <p:cBhvr>
                                        <p:cTn id="12" dur="500"/>
                                        <p:tgtEl>
                                          <p:spTgt spid="440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4038">
                                            <p:txEl>
                                              <p:pRg st="3" end="3"/>
                                            </p:txEl>
                                          </p:spTgt>
                                        </p:tgtEl>
                                        <p:attrNameLst>
                                          <p:attrName>style.visibility</p:attrName>
                                        </p:attrNameLst>
                                      </p:cBhvr>
                                      <p:to>
                                        <p:strVal val="visible"/>
                                      </p:to>
                                    </p:set>
                                    <p:animEffect transition="in" filter="dissolve">
                                      <p:cBhvr>
                                        <p:cTn id="17" dur="500"/>
                                        <p:tgtEl>
                                          <p:spTgt spid="440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287338" y="323850"/>
            <a:ext cx="9648825" cy="1257300"/>
          </a:xfrm>
        </p:spPr>
        <p:txBody>
          <a:bodyPr/>
          <a:lstStyle/>
          <a:p>
            <a:r>
              <a:rPr lang="it-IT" sz="4000" smtClean="0">
                <a:solidFill>
                  <a:schemeClr val="accent1"/>
                </a:solidFill>
              </a:rPr>
              <a:t>Gli Atti del martirio narrano che Agata, con fierezza, così apostrofa Quinziano:</a:t>
            </a:r>
            <a:r>
              <a:rPr lang="it-IT" sz="4000" b="0" i="1" smtClean="0">
                <a:solidFill>
                  <a:srgbClr val="000099"/>
                </a:solidFill>
              </a:rPr>
              <a:t> </a:t>
            </a:r>
          </a:p>
        </p:txBody>
      </p:sp>
      <p:sp>
        <p:nvSpPr>
          <p:cNvPr id="72707" name="Rectangle 3"/>
          <p:cNvSpPr>
            <a:spLocks noGrp="1" noChangeArrowheads="1"/>
          </p:cNvSpPr>
          <p:nvPr>
            <p:ph type="body" sz="half" idx="2"/>
          </p:nvPr>
        </p:nvSpPr>
        <p:spPr>
          <a:xfrm>
            <a:off x="4248150" y="1979613"/>
            <a:ext cx="5614988" cy="5256212"/>
          </a:xfrm>
          <a:solidFill>
            <a:srgbClr val="006699"/>
          </a:solidFill>
        </p:spPr>
        <p:txBody>
          <a:bodyPr/>
          <a:lstStyle/>
          <a:p>
            <a:pPr>
              <a:buClr>
                <a:schemeClr val="bg1"/>
              </a:buClr>
            </a:pPr>
            <a:endParaRPr lang="it-IT" sz="2800" b="1" i="1" smtClean="0">
              <a:solidFill>
                <a:schemeClr val="bg1"/>
              </a:solidFill>
            </a:endParaRPr>
          </a:p>
          <a:p>
            <a:pPr>
              <a:buClr>
                <a:schemeClr val="bg1"/>
              </a:buClr>
            </a:pPr>
            <a:r>
              <a:rPr lang="it-IT" sz="2800" b="1" i="1" smtClean="0">
                <a:solidFill>
                  <a:schemeClr val="bg1"/>
                </a:solidFill>
              </a:rPr>
              <a:t>“Empio e crudele tiranno, non ti vergogni di troncare in una donna quelle sorgenti della vita, da cui tu stesso traesti alimento, succhiando al petto di tua madre?”. </a:t>
            </a:r>
          </a:p>
          <a:p>
            <a:pPr>
              <a:buClr>
                <a:schemeClr val="bg1"/>
              </a:buClr>
            </a:pPr>
            <a:endParaRPr lang="it-IT" sz="2800" b="1" i="1" smtClean="0">
              <a:solidFill>
                <a:schemeClr val="bg1"/>
              </a:solidFill>
            </a:endParaRPr>
          </a:p>
          <a:p>
            <a:pPr>
              <a:buClr>
                <a:schemeClr val="bg1"/>
              </a:buClr>
            </a:pPr>
            <a:r>
              <a:rPr lang="it-IT" sz="2800" b="1" i="1" smtClean="0">
                <a:solidFill>
                  <a:schemeClr val="bg1"/>
                </a:solidFill>
              </a:rPr>
              <a:t>La giovane martire, viene riportata in carcere.</a:t>
            </a:r>
            <a:r>
              <a:rPr lang="it-IT" sz="2800" smtClean="0">
                <a:solidFill>
                  <a:schemeClr val="bg1"/>
                </a:solidFill>
              </a:rPr>
              <a:t> </a:t>
            </a:r>
          </a:p>
        </p:txBody>
      </p:sp>
      <p:sp>
        <p:nvSpPr>
          <p:cNvPr id="72711" name="Text Box 7"/>
          <p:cNvSpPr txBox="1">
            <a:spLocks noChangeArrowheads="1"/>
          </p:cNvSpPr>
          <p:nvPr/>
        </p:nvSpPr>
        <p:spPr bwMode="auto">
          <a:xfrm>
            <a:off x="431800" y="7119938"/>
            <a:ext cx="5162550" cy="439737"/>
          </a:xfrm>
          <a:prstGeom prst="rect">
            <a:avLst/>
          </a:prstGeom>
          <a:noFill/>
          <a:ln w="9525">
            <a:noFill/>
            <a:miter lim="800000"/>
            <a:headEnd/>
            <a:tailEnd/>
          </a:ln>
        </p:spPr>
        <p:txBody>
          <a:bodyPr wrap="none">
            <a:spAutoFit/>
          </a:bodyPr>
          <a:lstStyle/>
          <a:p>
            <a:r>
              <a:rPr lang="it-IT">
                <a:solidFill>
                  <a:srgbClr val="003399"/>
                </a:solidFill>
              </a:rPr>
              <a:t>Epigrafe marmorea in S. Agata la Vetere</a:t>
            </a:r>
          </a:p>
        </p:txBody>
      </p:sp>
      <p:pic>
        <p:nvPicPr>
          <p:cNvPr id="72713" name="Picture 9" descr="empio_e_crudele_tiranno"/>
          <p:cNvPicPr>
            <a:picLocks noGrp="1" noChangeAspect="1" noChangeArrowheads="1"/>
          </p:cNvPicPr>
          <p:nvPr>
            <p:ph sz="half" idx="1"/>
          </p:nvPr>
        </p:nvPicPr>
        <p:blipFill>
          <a:blip r:embed="rId2"/>
          <a:srcRect/>
          <a:stretch>
            <a:fillRect/>
          </a:stretch>
        </p:blipFill>
        <p:spPr>
          <a:xfrm>
            <a:off x="503238" y="1908175"/>
            <a:ext cx="3656012" cy="5256213"/>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2713"/>
                                        </p:tgtEl>
                                        <p:attrNameLst>
                                          <p:attrName>style.visibility</p:attrName>
                                        </p:attrNameLst>
                                      </p:cBhvr>
                                      <p:to>
                                        <p:strVal val="visible"/>
                                      </p:to>
                                    </p:set>
                                    <p:animEffect transition="in" filter="diamond(in)">
                                      <p:cBhvr>
                                        <p:cTn id="7" dur="2000"/>
                                        <p:tgtEl>
                                          <p:spTgt spid="727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2711"/>
                                        </p:tgtEl>
                                        <p:attrNameLst>
                                          <p:attrName>style.visibility</p:attrName>
                                        </p:attrNameLst>
                                      </p:cBhvr>
                                      <p:to>
                                        <p:strVal val="visible"/>
                                      </p:to>
                                    </p:set>
                                    <p:anim calcmode="lin" valueType="num">
                                      <p:cBhvr>
                                        <p:cTn id="12" dur="500" fill="hold"/>
                                        <p:tgtEl>
                                          <p:spTgt spid="72711"/>
                                        </p:tgtEl>
                                        <p:attrNameLst>
                                          <p:attrName>ppt_w</p:attrName>
                                        </p:attrNameLst>
                                      </p:cBhvr>
                                      <p:tavLst>
                                        <p:tav tm="0">
                                          <p:val>
                                            <p:fltVal val="0"/>
                                          </p:val>
                                        </p:tav>
                                        <p:tav tm="100000">
                                          <p:val>
                                            <p:strVal val="#ppt_w"/>
                                          </p:val>
                                        </p:tav>
                                      </p:tavLst>
                                    </p:anim>
                                    <p:anim calcmode="lin" valueType="num">
                                      <p:cBhvr>
                                        <p:cTn id="13" dur="500" fill="hold"/>
                                        <p:tgtEl>
                                          <p:spTgt spid="72711"/>
                                        </p:tgtEl>
                                        <p:attrNameLst>
                                          <p:attrName>ppt_h</p:attrName>
                                        </p:attrNameLst>
                                      </p:cBhvr>
                                      <p:tavLst>
                                        <p:tav tm="0">
                                          <p:val>
                                            <p:fltVal val="0"/>
                                          </p:val>
                                        </p:tav>
                                        <p:tav tm="100000">
                                          <p:val>
                                            <p:strVal val="#ppt_h"/>
                                          </p:val>
                                        </p:tav>
                                      </p:tavLst>
                                    </p:anim>
                                    <p:animEffect transition="in" filter="fade">
                                      <p:cBhvr>
                                        <p:cTn id="14" dur="500"/>
                                        <p:tgtEl>
                                          <p:spTgt spid="727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2707">
                                            <p:txEl>
                                              <p:pRg st="1" end="1"/>
                                            </p:txEl>
                                          </p:spTgt>
                                        </p:tgtEl>
                                        <p:attrNameLst>
                                          <p:attrName>style.visibility</p:attrName>
                                        </p:attrNameLst>
                                      </p:cBhvr>
                                      <p:to>
                                        <p:strVal val="visible"/>
                                      </p:to>
                                    </p:set>
                                    <p:animEffect transition="in" filter="dissolve">
                                      <p:cBhvr>
                                        <p:cTn id="19" dur="500"/>
                                        <p:tgtEl>
                                          <p:spTgt spid="7270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2707">
                                            <p:txEl>
                                              <p:pRg st="3" end="3"/>
                                            </p:txEl>
                                          </p:spTgt>
                                        </p:tgtEl>
                                        <p:attrNameLst>
                                          <p:attrName>style.visibility</p:attrName>
                                        </p:attrNameLst>
                                      </p:cBhvr>
                                      <p:to>
                                        <p:strVal val="visible"/>
                                      </p:to>
                                    </p:set>
                                    <p:animEffect transition="in" filter="dissolve">
                                      <p:cBhvr>
                                        <p:cTn id="24" dur="500"/>
                                        <p:tgtEl>
                                          <p:spTgt spid="7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719138" y="250825"/>
            <a:ext cx="8602662" cy="1257300"/>
          </a:xfrm>
        </p:spPr>
        <p:txBody>
          <a:bodyPr/>
          <a:lstStyle/>
          <a:p>
            <a:r>
              <a:rPr lang="it-IT" smtClean="0">
                <a:solidFill>
                  <a:schemeClr val="accent1"/>
                </a:solidFill>
              </a:rPr>
              <a:t>San Pietro, inviato da Gesù, guarisce Agata</a:t>
            </a:r>
          </a:p>
        </p:txBody>
      </p:sp>
      <p:pic>
        <p:nvPicPr>
          <p:cNvPr id="48137" name="Picture 9" descr="22650R"/>
          <p:cNvPicPr>
            <a:picLocks noGrp="1" noChangeAspect="1" noChangeArrowheads="1"/>
          </p:cNvPicPr>
          <p:nvPr>
            <p:ph idx="1"/>
          </p:nvPr>
        </p:nvPicPr>
        <p:blipFill>
          <a:blip r:embed="rId2"/>
          <a:srcRect/>
          <a:stretch>
            <a:fillRect/>
          </a:stretch>
        </p:blipFill>
        <p:spPr>
          <a:xfrm>
            <a:off x="431800" y="1909763"/>
            <a:ext cx="7416800" cy="5649912"/>
          </a:xfrm>
        </p:spPr>
      </p:pic>
      <p:pic>
        <p:nvPicPr>
          <p:cNvPr id="48138" name="Picture 10" descr="22650Y"/>
          <p:cNvPicPr>
            <a:picLocks noChangeAspect="1" noChangeArrowheads="1"/>
          </p:cNvPicPr>
          <p:nvPr/>
        </p:nvPicPr>
        <p:blipFill>
          <a:blip r:embed="rId3"/>
          <a:srcRect/>
          <a:stretch>
            <a:fillRect/>
          </a:stretch>
        </p:blipFill>
        <p:spPr bwMode="auto">
          <a:xfrm>
            <a:off x="7902575" y="2916238"/>
            <a:ext cx="2111375" cy="360045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1000"/>
                                        <p:tgtEl>
                                          <p:spTgt spid="48138"/>
                                        </p:tgtEl>
                                      </p:cBhvr>
                                    </p:animEffect>
                                    <p:anim calcmode="lin" valueType="num">
                                      <p:cBhvr>
                                        <p:cTn id="8" dur="1000" fill="hold"/>
                                        <p:tgtEl>
                                          <p:spTgt spid="48138"/>
                                        </p:tgtEl>
                                        <p:attrNameLst>
                                          <p:attrName>ppt_x</p:attrName>
                                        </p:attrNameLst>
                                      </p:cBhvr>
                                      <p:tavLst>
                                        <p:tav tm="0">
                                          <p:val>
                                            <p:strVal val="#ppt_x"/>
                                          </p:val>
                                        </p:tav>
                                        <p:tav tm="100000">
                                          <p:val>
                                            <p:strVal val="#ppt_x"/>
                                          </p:val>
                                        </p:tav>
                                      </p:tavLst>
                                    </p:anim>
                                    <p:anim calcmode="lin" valueType="num">
                                      <p:cBhvr>
                                        <p:cTn id="9" dur="1000" fill="hold"/>
                                        <p:tgtEl>
                                          <p:spTgt spid="48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8137"/>
                                        </p:tgtEl>
                                        <p:attrNameLst>
                                          <p:attrName>style.visibility</p:attrName>
                                        </p:attrNameLst>
                                      </p:cBhvr>
                                      <p:to>
                                        <p:strVal val="visible"/>
                                      </p:to>
                                    </p:set>
                                    <p:animEffect transition="in" filter="fade">
                                      <p:cBhvr>
                                        <p:cTn id="14" dur="20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792163" y="250825"/>
            <a:ext cx="8602662" cy="1257300"/>
          </a:xfrm>
        </p:spPr>
        <p:txBody>
          <a:bodyPr/>
          <a:lstStyle/>
          <a:p>
            <a:r>
              <a:rPr lang="it-IT" smtClean="0">
                <a:solidFill>
                  <a:schemeClr val="accent1"/>
                </a:solidFill>
              </a:rPr>
              <a:t>- Alcuni giorni dopo -</a:t>
            </a:r>
            <a:br>
              <a:rPr lang="it-IT" smtClean="0">
                <a:solidFill>
                  <a:schemeClr val="accent1"/>
                </a:solidFill>
              </a:rPr>
            </a:br>
            <a:r>
              <a:rPr lang="it-IT" smtClean="0">
                <a:solidFill>
                  <a:schemeClr val="accent1"/>
                </a:solidFill>
              </a:rPr>
              <a:t>5 febbraio dell’anno 251</a:t>
            </a:r>
          </a:p>
        </p:txBody>
      </p:sp>
      <p:sp>
        <p:nvSpPr>
          <p:cNvPr id="53254" name="Rectangle 6"/>
          <p:cNvSpPr>
            <a:spLocks noGrp="1" noChangeArrowheads="1"/>
          </p:cNvSpPr>
          <p:nvPr>
            <p:ph type="body" sz="half" idx="2"/>
          </p:nvPr>
        </p:nvSpPr>
        <p:spPr>
          <a:xfrm>
            <a:off x="4464050" y="1979613"/>
            <a:ext cx="5616575" cy="5580062"/>
          </a:xfrm>
          <a:solidFill>
            <a:srgbClr val="006699"/>
          </a:solidFill>
        </p:spPr>
        <p:txBody>
          <a:bodyPr/>
          <a:lstStyle/>
          <a:p>
            <a:pPr>
              <a:lnSpc>
                <a:spcPct val="83000"/>
              </a:lnSpc>
              <a:buClr>
                <a:schemeClr val="bg1"/>
              </a:buClr>
              <a:buFont typeface="Wingdings" pitchFamily="2" charset="2"/>
              <a:buChar char="l"/>
            </a:pPr>
            <a:r>
              <a:rPr lang="it-IT" sz="2800" b="1" i="1" smtClean="0">
                <a:solidFill>
                  <a:schemeClr val="bg1"/>
                </a:solidFill>
              </a:rPr>
              <a:t>Quinziano, ordina che venga riportata in tribunale, per tentare ancora una volta di convincerla a rinunciare alla sua fede cristiana. </a:t>
            </a:r>
          </a:p>
          <a:p>
            <a:pPr>
              <a:lnSpc>
                <a:spcPct val="83000"/>
              </a:lnSpc>
              <a:buClr>
                <a:schemeClr val="bg1"/>
              </a:buClr>
              <a:buFont typeface="Wingdings" pitchFamily="2" charset="2"/>
              <a:buChar char="l"/>
            </a:pPr>
            <a:r>
              <a:rPr lang="it-IT" sz="2800" b="1" i="1" smtClean="0">
                <a:solidFill>
                  <a:schemeClr val="bg1"/>
                </a:solidFill>
              </a:rPr>
              <a:t>Agata rispose:  “Io confesso Cristo con le labbra, e non smetto mai di invocarlo con il cuore”.</a:t>
            </a:r>
          </a:p>
          <a:p>
            <a:pPr>
              <a:lnSpc>
                <a:spcPct val="83000"/>
              </a:lnSpc>
              <a:buClr>
                <a:schemeClr val="bg1"/>
              </a:buClr>
              <a:buFont typeface="Wingdings" pitchFamily="2" charset="2"/>
              <a:buChar char="l"/>
            </a:pPr>
            <a:r>
              <a:rPr lang="it-IT" sz="2800" b="1" i="1" smtClean="0">
                <a:solidFill>
                  <a:schemeClr val="bg1"/>
                </a:solidFill>
              </a:rPr>
              <a:t>Così, avendo rinunciato ad accogliere la religione imperiale, Agata, viene condannata a morire bruciata lo stesso giorno, 5 febbraio.</a:t>
            </a:r>
          </a:p>
        </p:txBody>
      </p:sp>
      <p:pic>
        <p:nvPicPr>
          <p:cNvPr id="53257" name="Picture 9" descr="affresco_G__Barone"/>
          <p:cNvPicPr>
            <a:picLocks noGrp="1" noChangeAspect="1" noChangeArrowheads="1"/>
          </p:cNvPicPr>
          <p:nvPr>
            <p:ph sz="half" idx="1"/>
          </p:nvPr>
        </p:nvPicPr>
        <p:blipFill>
          <a:blip r:embed="rId2"/>
          <a:srcRect/>
          <a:stretch>
            <a:fillRect/>
          </a:stretch>
        </p:blipFill>
        <p:spPr>
          <a:xfrm>
            <a:off x="431800" y="1979613"/>
            <a:ext cx="3930650" cy="540067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diamond(in)">
                                      <p:cBhvr>
                                        <p:cTn id="7" dur="2000"/>
                                        <p:tgtEl>
                                          <p:spTgt spid="532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4">
                                            <p:txEl>
                                              <p:pRg st="0" end="0"/>
                                            </p:txEl>
                                          </p:spTgt>
                                        </p:tgtEl>
                                        <p:attrNameLst>
                                          <p:attrName>style.visibility</p:attrName>
                                        </p:attrNameLst>
                                      </p:cBhvr>
                                      <p:to>
                                        <p:strVal val="visible"/>
                                      </p:to>
                                    </p:set>
                                    <p:animEffect transition="in" filter="dissolve">
                                      <p:cBhvr>
                                        <p:cTn id="12" dur="500"/>
                                        <p:tgtEl>
                                          <p:spTgt spid="532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254">
                                            <p:txEl>
                                              <p:pRg st="1" end="1"/>
                                            </p:txEl>
                                          </p:spTgt>
                                        </p:tgtEl>
                                        <p:attrNameLst>
                                          <p:attrName>style.visibility</p:attrName>
                                        </p:attrNameLst>
                                      </p:cBhvr>
                                      <p:to>
                                        <p:strVal val="visible"/>
                                      </p:to>
                                    </p:set>
                                    <p:animEffect transition="in" filter="dissolve">
                                      <p:cBhvr>
                                        <p:cTn id="17" dur="500"/>
                                        <p:tgtEl>
                                          <p:spTgt spid="532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3254">
                                            <p:txEl>
                                              <p:pRg st="2" end="2"/>
                                            </p:txEl>
                                          </p:spTgt>
                                        </p:tgtEl>
                                        <p:attrNameLst>
                                          <p:attrName>style.visibility</p:attrName>
                                        </p:attrNameLst>
                                      </p:cBhvr>
                                      <p:to>
                                        <p:strVal val="visible"/>
                                      </p:to>
                                    </p:set>
                                    <p:animEffect transition="in" filter="dissolve">
                                      <p:cBhvr>
                                        <p:cTn id="22" dur="500"/>
                                        <p:tgtEl>
                                          <p:spTgt spid="532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719138" y="323850"/>
            <a:ext cx="8602662" cy="1257300"/>
          </a:xfrm>
        </p:spPr>
        <p:txBody>
          <a:bodyPr/>
          <a:lstStyle/>
          <a:p>
            <a:r>
              <a:rPr lang="it-IT" smtClean="0">
                <a:solidFill>
                  <a:schemeClr val="accent1"/>
                </a:solidFill>
              </a:rPr>
              <a:t>“A CARCAREDDA”</a:t>
            </a:r>
          </a:p>
        </p:txBody>
      </p:sp>
      <p:sp>
        <p:nvSpPr>
          <p:cNvPr id="61446" name="Rectangle 6"/>
          <p:cNvSpPr>
            <a:spLocks noGrp="1" noChangeArrowheads="1"/>
          </p:cNvSpPr>
          <p:nvPr>
            <p:ph type="body" sz="half" idx="2"/>
          </p:nvPr>
        </p:nvSpPr>
        <p:spPr>
          <a:xfrm>
            <a:off x="4319588" y="2051050"/>
            <a:ext cx="5545137" cy="5329238"/>
          </a:xfrm>
          <a:solidFill>
            <a:srgbClr val="006699"/>
          </a:solidFill>
        </p:spPr>
        <p:txBody>
          <a:bodyPr/>
          <a:lstStyle/>
          <a:p>
            <a:pPr>
              <a:buClr>
                <a:schemeClr val="bg1"/>
              </a:buClr>
              <a:buFont typeface="Wingdings" pitchFamily="2" charset="2"/>
              <a:buChar char="l"/>
            </a:pPr>
            <a:endParaRPr lang="it-IT" sz="2800" b="1" i="1" smtClean="0">
              <a:solidFill>
                <a:schemeClr val="bg1"/>
              </a:solidFill>
            </a:endParaRPr>
          </a:p>
          <a:p>
            <a:pPr>
              <a:buClr>
                <a:schemeClr val="bg1"/>
              </a:buClr>
              <a:buFont typeface="Wingdings" pitchFamily="2" charset="2"/>
              <a:buChar char="l"/>
            </a:pPr>
            <a:endParaRPr lang="it-IT" sz="2800" b="1" i="1" smtClean="0">
              <a:solidFill>
                <a:schemeClr val="bg1"/>
              </a:solidFill>
            </a:endParaRPr>
          </a:p>
          <a:p>
            <a:pPr>
              <a:buClr>
                <a:schemeClr val="bg1"/>
              </a:buClr>
              <a:buFont typeface="Wingdings" pitchFamily="2" charset="2"/>
              <a:buChar char="l"/>
            </a:pPr>
            <a:r>
              <a:rPr lang="it-IT" sz="2800" b="1" i="1" smtClean="0">
                <a:solidFill>
                  <a:schemeClr val="bg1"/>
                </a:solidFill>
              </a:rPr>
              <a:t>Sul luogo, dove fu approntato questo orrendo supplizio, sorge la Chiesa di S. Biagio “alla fornace”, di fronte agli imponenti resti del grandioso anfiteatro romano.</a:t>
            </a:r>
          </a:p>
        </p:txBody>
      </p:sp>
      <p:pic>
        <p:nvPicPr>
          <p:cNvPr id="61460" name="Picture 20" descr="24"/>
          <p:cNvPicPr>
            <a:picLocks noChangeAspect="1" noChangeArrowheads="1"/>
          </p:cNvPicPr>
          <p:nvPr/>
        </p:nvPicPr>
        <p:blipFill>
          <a:blip r:embed="rId2"/>
          <a:srcRect/>
          <a:stretch>
            <a:fillRect/>
          </a:stretch>
        </p:blipFill>
        <p:spPr bwMode="auto">
          <a:xfrm>
            <a:off x="7632700" y="179388"/>
            <a:ext cx="2305050" cy="1536700"/>
          </a:xfrm>
          <a:prstGeom prst="rect">
            <a:avLst/>
          </a:prstGeom>
          <a:noFill/>
          <a:ln w="9525">
            <a:noFill/>
            <a:miter lim="800000"/>
            <a:headEnd/>
            <a:tailEnd/>
          </a:ln>
        </p:spPr>
      </p:pic>
      <p:pic>
        <p:nvPicPr>
          <p:cNvPr id="61462" name="Picture 22" descr="anfiteatro1"/>
          <p:cNvPicPr>
            <a:picLocks noGrp="1" noChangeAspect="1" noChangeArrowheads="1"/>
          </p:cNvPicPr>
          <p:nvPr>
            <p:ph sz="half" idx="1"/>
          </p:nvPr>
        </p:nvPicPr>
        <p:blipFill>
          <a:blip r:embed="rId3"/>
          <a:srcRect/>
          <a:stretch>
            <a:fillRect/>
          </a:stretch>
        </p:blipFill>
        <p:spPr>
          <a:xfrm>
            <a:off x="576263" y="2051050"/>
            <a:ext cx="3617912" cy="5329238"/>
          </a:xfrm>
          <a:noFill/>
        </p:spPr>
      </p:pic>
      <p:pic>
        <p:nvPicPr>
          <p:cNvPr id="61465" name="Picture 25" descr="fornace"/>
          <p:cNvPicPr>
            <a:picLocks noChangeAspect="1" noChangeArrowheads="1"/>
          </p:cNvPicPr>
          <p:nvPr/>
        </p:nvPicPr>
        <p:blipFill>
          <a:blip r:embed="rId4"/>
          <a:srcRect/>
          <a:stretch>
            <a:fillRect/>
          </a:stretch>
        </p:blipFill>
        <p:spPr bwMode="auto">
          <a:xfrm>
            <a:off x="215900" y="179388"/>
            <a:ext cx="2232025" cy="157638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5"/>
                                        </p:tgtEl>
                                        <p:attrNameLst>
                                          <p:attrName>style.visibility</p:attrName>
                                        </p:attrNameLst>
                                      </p:cBhvr>
                                      <p:to>
                                        <p:strVal val="visible"/>
                                      </p:to>
                                    </p:set>
                                    <p:animEffect transition="in" filter="fade">
                                      <p:cBhvr>
                                        <p:cTn id="7" dur="2000"/>
                                        <p:tgtEl>
                                          <p:spTgt spid="61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0"/>
                                        </p:tgtEl>
                                        <p:attrNameLst>
                                          <p:attrName>style.visibility</p:attrName>
                                        </p:attrNameLst>
                                      </p:cBhvr>
                                      <p:to>
                                        <p:strVal val="visible"/>
                                      </p:to>
                                    </p:set>
                                    <p:animEffect transition="in" filter="fade">
                                      <p:cBhvr>
                                        <p:cTn id="12" dur="2000"/>
                                        <p:tgtEl>
                                          <p:spTgt spid="6146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462"/>
                                        </p:tgtEl>
                                        <p:attrNameLst>
                                          <p:attrName>style.visibility</p:attrName>
                                        </p:attrNameLst>
                                      </p:cBhvr>
                                      <p:to>
                                        <p:strVal val="visible"/>
                                      </p:to>
                                    </p:set>
                                    <p:animEffect transition="in" filter="diamond(in)">
                                      <p:cBhvr>
                                        <p:cTn id="17" dur="2000"/>
                                        <p:tgtEl>
                                          <p:spTgt spid="6146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1446">
                                            <p:txEl>
                                              <p:pRg st="2" end="2"/>
                                            </p:txEl>
                                          </p:spTgt>
                                        </p:tgtEl>
                                        <p:attrNameLst>
                                          <p:attrName>style.visibility</p:attrName>
                                        </p:attrNameLst>
                                      </p:cBhvr>
                                      <p:to>
                                        <p:strVal val="visible"/>
                                      </p:to>
                                    </p:set>
                                    <p:animEffect transition="in" filter="dissolve">
                                      <p:cBhvr>
                                        <p:cTn id="22" dur="500"/>
                                        <p:tgtEl>
                                          <p:spTgt spid="614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719138" y="0"/>
            <a:ext cx="8602662" cy="1257300"/>
          </a:xfrm>
        </p:spPr>
        <p:txBody>
          <a:bodyPr/>
          <a:lstStyle/>
          <a:p>
            <a:r>
              <a:rPr lang="it-IT" smtClean="0">
                <a:solidFill>
                  <a:schemeClr val="accent1"/>
                </a:solidFill>
              </a:rPr>
              <a:t>IL VELO</a:t>
            </a:r>
          </a:p>
        </p:txBody>
      </p:sp>
      <p:sp>
        <p:nvSpPr>
          <p:cNvPr id="55302" name="Rectangle 6"/>
          <p:cNvSpPr>
            <a:spLocks noGrp="1" noChangeArrowheads="1"/>
          </p:cNvSpPr>
          <p:nvPr>
            <p:ph type="body" sz="half" idx="2"/>
          </p:nvPr>
        </p:nvSpPr>
        <p:spPr>
          <a:xfrm>
            <a:off x="1827213" y="1116013"/>
            <a:ext cx="8253412" cy="6443662"/>
          </a:xfrm>
          <a:solidFill>
            <a:srgbClr val="006699"/>
          </a:solidFill>
        </p:spPr>
        <p:txBody>
          <a:bodyPr/>
          <a:lstStyle/>
          <a:p>
            <a:pPr>
              <a:buClr>
                <a:schemeClr val="bg1"/>
              </a:buClr>
            </a:pPr>
            <a:endParaRPr lang="it-IT" sz="2500" b="1" smtClean="0">
              <a:solidFill>
                <a:schemeClr val="bg1"/>
              </a:solidFill>
            </a:endParaRPr>
          </a:p>
          <a:p>
            <a:pPr>
              <a:buClr>
                <a:schemeClr val="bg1"/>
              </a:buClr>
            </a:pPr>
            <a:r>
              <a:rPr lang="it-IT" sz="2500" b="1" smtClean="0">
                <a:solidFill>
                  <a:schemeClr val="bg1"/>
                </a:solidFill>
              </a:rPr>
              <a:t>Un’antica e delicata leggenda popolare, racconta che durante l’esecuzione della sentenza, una donna si sciolse il lungo velo che le copriva la testa e lo distese pietosamente sul corpo nudo di Agata. </a:t>
            </a:r>
          </a:p>
          <a:p>
            <a:pPr>
              <a:buClr>
                <a:schemeClr val="bg1"/>
              </a:buClr>
              <a:buFont typeface="Wingdings" pitchFamily="2" charset="2"/>
              <a:buChar char="l"/>
            </a:pPr>
            <a:r>
              <a:rPr lang="it-IT" sz="2500" b="1" smtClean="0">
                <a:solidFill>
                  <a:schemeClr val="bg1"/>
                </a:solidFill>
              </a:rPr>
              <a:t>Miracolosamente il velo non si bruciò.               </a:t>
            </a:r>
          </a:p>
          <a:p>
            <a:pPr>
              <a:buClr>
                <a:schemeClr val="bg1"/>
              </a:buClr>
              <a:buFont typeface="Wingdings" pitchFamily="2" charset="2"/>
              <a:buChar char="l"/>
            </a:pPr>
            <a:r>
              <a:rPr lang="it-IT" sz="2500" b="1" smtClean="0">
                <a:solidFill>
                  <a:schemeClr val="bg1"/>
                </a:solidFill>
              </a:rPr>
              <a:t>Forse si allude a quello stesso velo (flammeum) con cui fu coperto il sepolcro della martire, come si usava allora per le vergini consacrate a Dio.</a:t>
            </a:r>
          </a:p>
          <a:p>
            <a:pPr>
              <a:buClr>
                <a:schemeClr val="bg1"/>
              </a:buClr>
            </a:pPr>
            <a:r>
              <a:rPr lang="it-IT" sz="2500" b="1" smtClean="0">
                <a:solidFill>
                  <a:schemeClr val="bg1"/>
                </a:solidFill>
              </a:rPr>
              <a:t>Questo velo, conservato tra le reliquie della Santa, attraverso i secoli, davanti al pericolo della lava dell’Etna, è stato portato processionalmente dai catanesi, i quali invocavano, per la città, la protezione della loro concittadina.</a:t>
            </a:r>
          </a:p>
        </p:txBody>
      </p:sp>
      <p:pic>
        <p:nvPicPr>
          <p:cNvPr id="20484" name="Picture 7" descr="velo"/>
          <p:cNvPicPr>
            <a:picLocks noGrp="1" noChangeAspect="1" noChangeArrowheads="1"/>
          </p:cNvPicPr>
          <p:nvPr>
            <p:ph sz="half" idx="1"/>
          </p:nvPr>
        </p:nvPicPr>
        <p:blipFill>
          <a:blip r:embed="rId2"/>
          <a:srcRect/>
          <a:stretch>
            <a:fillRect/>
          </a:stretch>
        </p:blipFill>
        <p:spPr>
          <a:xfrm>
            <a:off x="360363" y="1116013"/>
            <a:ext cx="1465262" cy="6443662"/>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302">
                                            <p:txEl>
                                              <p:pRg st="1" end="1"/>
                                            </p:txEl>
                                          </p:spTgt>
                                        </p:tgtEl>
                                        <p:attrNameLst>
                                          <p:attrName>style.visibility</p:attrName>
                                        </p:attrNameLst>
                                      </p:cBhvr>
                                      <p:to>
                                        <p:strVal val="visible"/>
                                      </p:to>
                                    </p:set>
                                    <p:animEffect transition="in" filter="dissolve">
                                      <p:cBhvr>
                                        <p:cTn id="7" dur="500"/>
                                        <p:tgtEl>
                                          <p:spTgt spid="55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302">
                                            <p:txEl>
                                              <p:pRg st="2" end="2"/>
                                            </p:txEl>
                                          </p:spTgt>
                                        </p:tgtEl>
                                        <p:attrNameLst>
                                          <p:attrName>style.visibility</p:attrName>
                                        </p:attrNameLst>
                                      </p:cBhvr>
                                      <p:to>
                                        <p:strVal val="visible"/>
                                      </p:to>
                                    </p:set>
                                    <p:animEffect transition="in" filter="dissolve">
                                      <p:cBhvr>
                                        <p:cTn id="12" dur="500"/>
                                        <p:tgtEl>
                                          <p:spTgt spid="553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302">
                                            <p:txEl>
                                              <p:pRg st="3" end="3"/>
                                            </p:txEl>
                                          </p:spTgt>
                                        </p:tgtEl>
                                        <p:attrNameLst>
                                          <p:attrName>style.visibility</p:attrName>
                                        </p:attrNameLst>
                                      </p:cBhvr>
                                      <p:to>
                                        <p:strVal val="visible"/>
                                      </p:to>
                                    </p:set>
                                    <p:animEffect transition="in" filter="dissolve">
                                      <p:cBhvr>
                                        <p:cTn id="17" dur="500"/>
                                        <p:tgtEl>
                                          <p:spTgt spid="553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5302">
                                            <p:txEl>
                                              <p:pRg st="4" end="4"/>
                                            </p:txEl>
                                          </p:spTgt>
                                        </p:tgtEl>
                                        <p:attrNameLst>
                                          <p:attrName>style.visibility</p:attrName>
                                        </p:attrNameLst>
                                      </p:cBhvr>
                                      <p:to>
                                        <p:strVal val="visible"/>
                                      </p:to>
                                    </p:set>
                                    <p:animEffect transition="in" filter="dissolve">
                                      <p:cBhvr>
                                        <p:cTn id="22" dur="500"/>
                                        <p:tgtEl>
                                          <p:spTgt spid="55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P2100012"/>
          <p:cNvPicPr>
            <a:picLocks noGrp="1" noChangeAspect="1" noChangeArrowheads="1"/>
          </p:cNvPicPr>
          <p:nvPr>
            <p:ph/>
          </p:nvPr>
        </p:nvPicPr>
        <p:blipFill>
          <a:blip r:embed="rId2"/>
          <a:srcRect/>
          <a:stretch>
            <a:fillRect/>
          </a:stretch>
        </p:blipFill>
        <p:spPr>
          <a:xfrm>
            <a:off x="360363" y="325438"/>
            <a:ext cx="9720262" cy="7234237"/>
          </a:xfrm>
          <a:noFill/>
        </p:spPr>
      </p:pic>
      <p:sp>
        <p:nvSpPr>
          <p:cNvPr id="95250" name="Text Box 18"/>
          <p:cNvSpPr txBox="1">
            <a:spLocks noChangeArrowheads="1"/>
          </p:cNvSpPr>
          <p:nvPr/>
        </p:nvSpPr>
        <p:spPr bwMode="auto">
          <a:xfrm>
            <a:off x="431800" y="3492500"/>
            <a:ext cx="9432925" cy="1482725"/>
          </a:xfrm>
          <a:prstGeom prst="rect">
            <a:avLst/>
          </a:prstGeom>
          <a:solidFill>
            <a:srgbClr val="800000">
              <a:alpha val="50195"/>
            </a:srgbClr>
          </a:solidFill>
          <a:ln w="9525">
            <a:noFill/>
            <a:miter lim="800000"/>
            <a:headEnd/>
            <a:tailEnd/>
          </a:ln>
        </p:spPr>
        <p:txBody>
          <a:bodyPr>
            <a:spAutoFit/>
          </a:bodyPr>
          <a:lstStyle/>
          <a:p>
            <a:pPr algn="ctr"/>
            <a:r>
              <a:rPr lang="it-IT" b="1"/>
              <a:t>Lo scopo di questa presentazione è quello di riscoprire il valore del Martirio di Sant’Agata,</a:t>
            </a:r>
          </a:p>
          <a:p>
            <a:pPr algn="ctr"/>
            <a:r>
              <a:rPr lang="it-IT" b="1"/>
              <a:t>per essere veri </a:t>
            </a:r>
            <a:r>
              <a:rPr lang="it-IT" b="1" i="1"/>
              <a:t>“devoti della Santa”</a:t>
            </a:r>
            <a:r>
              <a:rPr lang="it-IT" b="1"/>
              <a:t> e non devoti solo della festa.</a:t>
            </a:r>
          </a:p>
          <a:p>
            <a:r>
              <a:rPr lang="it-IT"/>
              <a:t>                                                                              </a:t>
            </a:r>
            <a:r>
              <a:rPr lang="it-IT" i="1"/>
              <a:t>Filippo e Graziella Anfuso</a:t>
            </a:r>
          </a:p>
        </p:txBody>
      </p:sp>
      <p:sp>
        <p:nvSpPr>
          <p:cNvPr id="95251" name="Rectangle 19"/>
          <p:cNvSpPr>
            <a:spLocks noChangeArrowheads="1"/>
          </p:cNvSpPr>
          <p:nvPr/>
        </p:nvSpPr>
        <p:spPr bwMode="auto">
          <a:xfrm>
            <a:off x="2016125" y="6772275"/>
            <a:ext cx="6408738" cy="787400"/>
          </a:xfrm>
          <a:prstGeom prst="rect">
            <a:avLst/>
          </a:prstGeom>
          <a:solidFill>
            <a:srgbClr val="006699">
              <a:alpha val="50195"/>
            </a:srgbClr>
          </a:solidFill>
          <a:ln w="9525">
            <a:noFill/>
            <a:miter lim="800000"/>
            <a:headEnd/>
            <a:tailEnd/>
          </a:ln>
        </p:spPr>
        <p:txBody>
          <a:bodyPr anchor="ctr">
            <a:spAutoFit/>
          </a:bodyPr>
          <a:lstStyle/>
          <a:p>
            <a:pPr algn="ctr" eaLnBrk="0"/>
            <a:r>
              <a:rPr lang="it-IT" b="1"/>
              <a:t>Catania - Basilica Cattedrale di  S. Agata                     ricostruita dopo il terremoto del 1693</a:t>
            </a:r>
            <a:r>
              <a:rPr lang="it-IT"/>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50"/>
                                        </p:tgtEl>
                                        <p:attrNameLst>
                                          <p:attrName>style.visibility</p:attrName>
                                        </p:attrNameLst>
                                      </p:cBhvr>
                                      <p:to>
                                        <p:strVal val="visible"/>
                                      </p:to>
                                    </p:set>
                                    <p:animEffect transition="in" filter="fade">
                                      <p:cBhvr>
                                        <p:cTn id="7" dur="2000"/>
                                        <p:tgtEl>
                                          <p:spTgt spid="952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grpId="1" nodeType="clickEffect">
                                  <p:stCondLst>
                                    <p:cond delay="0"/>
                                  </p:stCondLst>
                                  <p:childTnLst>
                                    <p:anim calcmode="lin" valueType="num">
                                      <p:cBhvr>
                                        <p:cTn id="11" dur="500"/>
                                        <p:tgtEl>
                                          <p:spTgt spid="95250"/>
                                        </p:tgtEl>
                                        <p:attrNameLst>
                                          <p:attrName>ppt_w</p:attrName>
                                        </p:attrNameLst>
                                      </p:cBhvr>
                                      <p:tavLst>
                                        <p:tav tm="0">
                                          <p:val>
                                            <p:strVal val="ppt_w"/>
                                          </p:val>
                                        </p:tav>
                                        <p:tav tm="100000">
                                          <p:val>
                                            <p:fltVal val="0"/>
                                          </p:val>
                                        </p:tav>
                                      </p:tavLst>
                                    </p:anim>
                                    <p:anim calcmode="lin" valueType="num">
                                      <p:cBhvr>
                                        <p:cTn id="12" dur="500"/>
                                        <p:tgtEl>
                                          <p:spTgt spid="95250"/>
                                        </p:tgtEl>
                                        <p:attrNameLst>
                                          <p:attrName>ppt_h</p:attrName>
                                        </p:attrNameLst>
                                      </p:cBhvr>
                                      <p:tavLst>
                                        <p:tav tm="0">
                                          <p:val>
                                            <p:strVal val="ppt_h"/>
                                          </p:val>
                                        </p:tav>
                                        <p:tav tm="100000">
                                          <p:val>
                                            <p:fltVal val="0"/>
                                          </p:val>
                                        </p:tav>
                                      </p:tavLst>
                                    </p:anim>
                                    <p:animEffect transition="out" filter="fade">
                                      <p:cBhvr>
                                        <p:cTn id="13" dur="500"/>
                                        <p:tgtEl>
                                          <p:spTgt spid="95250"/>
                                        </p:tgtEl>
                                      </p:cBhvr>
                                    </p:animEffect>
                                    <p:set>
                                      <p:cBhvr>
                                        <p:cTn id="14" dur="1" fill="hold">
                                          <p:stCondLst>
                                            <p:cond delay="499"/>
                                          </p:stCondLst>
                                        </p:cTn>
                                        <p:tgtEl>
                                          <p:spTgt spid="952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1" nodeType="clickEffect">
                                  <p:stCondLst>
                                    <p:cond delay="0"/>
                                  </p:stCondLst>
                                  <p:childTnLst>
                                    <p:set>
                                      <p:cBhvr>
                                        <p:cTn id="18" dur="1" fill="hold">
                                          <p:stCondLst>
                                            <p:cond delay="0"/>
                                          </p:stCondLst>
                                        </p:cTn>
                                        <p:tgtEl>
                                          <p:spTgt spid="95251"/>
                                        </p:tgtEl>
                                        <p:attrNameLst>
                                          <p:attrName>style.visibility</p:attrName>
                                        </p:attrNameLst>
                                      </p:cBhvr>
                                      <p:to>
                                        <p:strVal val="visible"/>
                                      </p:to>
                                    </p:set>
                                    <p:anim calcmode="lin" valueType="num">
                                      <p:cBhvr>
                                        <p:cTn id="19" dur="500" fill="hold"/>
                                        <p:tgtEl>
                                          <p:spTgt spid="95251"/>
                                        </p:tgtEl>
                                        <p:attrNameLst>
                                          <p:attrName>ppt_w</p:attrName>
                                        </p:attrNameLst>
                                      </p:cBhvr>
                                      <p:tavLst>
                                        <p:tav tm="0">
                                          <p:val>
                                            <p:fltVal val="0"/>
                                          </p:val>
                                        </p:tav>
                                        <p:tav tm="100000">
                                          <p:val>
                                            <p:strVal val="#ppt_w"/>
                                          </p:val>
                                        </p:tav>
                                      </p:tavLst>
                                    </p:anim>
                                    <p:anim calcmode="lin" valueType="num">
                                      <p:cBhvr>
                                        <p:cTn id="20" dur="500" fill="hold"/>
                                        <p:tgtEl>
                                          <p:spTgt spid="95251"/>
                                        </p:tgtEl>
                                        <p:attrNameLst>
                                          <p:attrName>ppt_h</p:attrName>
                                        </p:attrNameLst>
                                      </p:cBhvr>
                                      <p:tavLst>
                                        <p:tav tm="0">
                                          <p:val>
                                            <p:fltVal val="0"/>
                                          </p:val>
                                        </p:tav>
                                        <p:tav tm="100000">
                                          <p:val>
                                            <p:strVal val="#ppt_h"/>
                                          </p:val>
                                        </p:tav>
                                      </p:tavLst>
                                    </p:anim>
                                    <p:animEffect transition="in" filter="fade">
                                      <p:cBhvr>
                                        <p:cTn id="21" dur="500"/>
                                        <p:tgtEl>
                                          <p:spTgt spid="9525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500"/>
                                        <p:tgtEl>
                                          <p:spTgt spid="95251"/>
                                        </p:tgtEl>
                                        <p:attrNameLst>
                                          <p:attrName>ppt_w</p:attrName>
                                        </p:attrNameLst>
                                      </p:cBhvr>
                                      <p:tavLst>
                                        <p:tav tm="0">
                                          <p:val>
                                            <p:strVal val="ppt_w"/>
                                          </p:val>
                                        </p:tav>
                                        <p:tav tm="100000">
                                          <p:val>
                                            <p:fltVal val="0"/>
                                          </p:val>
                                        </p:tav>
                                      </p:tavLst>
                                    </p:anim>
                                    <p:anim calcmode="lin" valueType="num">
                                      <p:cBhvr>
                                        <p:cTn id="26" dur="500"/>
                                        <p:tgtEl>
                                          <p:spTgt spid="95251"/>
                                        </p:tgtEl>
                                        <p:attrNameLst>
                                          <p:attrName>ppt_h</p:attrName>
                                        </p:attrNameLst>
                                      </p:cBhvr>
                                      <p:tavLst>
                                        <p:tav tm="0">
                                          <p:val>
                                            <p:strVal val="ppt_h"/>
                                          </p:val>
                                        </p:tav>
                                        <p:tav tm="100000">
                                          <p:val>
                                            <p:fltVal val="0"/>
                                          </p:val>
                                        </p:tav>
                                      </p:tavLst>
                                    </p:anim>
                                    <p:animEffect transition="out" filter="fade">
                                      <p:cBhvr>
                                        <p:cTn id="27" dur="500"/>
                                        <p:tgtEl>
                                          <p:spTgt spid="95251"/>
                                        </p:tgtEl>
                                      </p:cBhvr>
                                    </p:animEffect>
                                    <p:set>
                                      <p:cBhvr>
                                        <p:cTn id="28" dur="1" fill="hold">
                                          <p:stCondLst>
                                            <p:cond delay="499"/>
                                          </p:stCondLst>
                                        </p:cTn>
                                        <p:tgtEl>
                                          <p:spTgt spid="952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0" grpId="0" animBg="1"/>
      <p:bldP spid="95250" grpId="1" animBg="1"/>
      <p:bldP spid="95251" grpId="0" animBg="1"/>
      <p:bldP spid="9525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719138" y="250825"/>
            <a:ext cx="8602662" cy="1257300"/>
          </a:xfrm>
        </p:spPr>
        <p:txBody>
          <a:bodyPr/>
          <a:lstStyle/>
          <a:p>
            <a:r>
              <a:rPr lang="it-IT" smtClean="0">
                <a:solidFill>
                  <a:schemeClr val="accent1"/>
                </a:solidFill>
              </a:rPr>
              <a:t>Gli Atti del martirio narrano</a:t>
            </a:r>
          </a:p>
        </p:txBody>
      </p:sp>
      <p:sp>
        <p:nvSpPr>
          <p:cNvPr id="57350" name="Rectangle 6"/>
          <p:cNvSpPr>
            <a:spLocks noGrp="1" noChangeArrowheads="1"/>
          </p:cNvSpPr>
          <p:nvPr>
            <p:ph type="body" sz="half" idx="2"/>
          </p:nvPr>
        </p:nvSpPr>
        <p:spPr>
          <a:xfrm>
            <a:off x="4032250" y="2051050"/>
            <a:ext cx="5903913" cy="5207000"/>
          </a:xfrm>
          <a:solidFill>
            <a:srgbClr val="006699"/>
          </a:solidFill>
        </p:spPr>
        <p:txBody>
          <a:bodyPr/>
          <a:lstStyle/>
          <a:p>
            <a:pPr>
              <a:buClr>
                <a:schemeClr val="bg1"/>
              </a:buClr>
              <a:buFont typeface="Wingdings" pitchFamily="2" charset="2"/>
              <a:buChar char="l"/>
            </a:pPr>
            <a:endParaRPr lang="it-IT" sz="2400" b="1" i="1" smtClean="0">
              <a:solidFill>
                <a:schemeClr val="bg1"/>
              </a:solidFill>
            </a:endParaRPr>
          </a:p>
          <a:p>
            <a:pPr>
              <a:buClr>
                <a:schemeClr val="bg1"/>
              </a:buClr>
              <a:buFont typeface="Wingdings" pitchFamily="2" charset="2"/>
              <a:buChar char="l"/>
            </a:pPr>
            <a:r>
              <a:rPr lang="it-IT" sz="2400" b="1" i="1" smtClean="0">
                <a:solidFill>
                  <a:schemeClr val="bg1"/>
                </a:solidFill>
              </a:rPr>
              <a:t>Mentre veniva eseguita la sentenza, un violento terremoto sconvolse Catania.</a:t>
            </a:r>
          </a:p>
          <a:p>
            <a:pPr>
              <a:buClr>
                <a:schemeClr val="bg1"/>
              </a:buClr>
              <a:buFont typeface="Wingdings" pitchFamily="2" charset="2"/>
              <a:buChar char="l"/>
            </a:pPr>
            <a:r>
              <a:rPr lang="it-IT" sz="2400" b="1" i="1" smtClean="0">
                <a:solidFill>
                  <a:schemeClr val="bg1"/>
                </a:solidFill>
              </a:rPr>
              <a:t>Allora, tutto il popolo, disgustato dalla feroce esecuzione, si sollevò contro Quinziano, il quale abbandonò la città e, durante la fuga, trovò la morte, travolto nelle acque del fiume Simeto.</a:t>
            </a:r>
          </a:p>
          <a:p>
            <a:pPr>
              <a:buClr>
                <a:schemeClr val="bg1"/>
              </a:buClr>
              <a:buFont typeface="Wingdings" pitchFamily="2" charset="2"/>
              <a:buChar char="l"/>
            </a:pPr>
            <a:r>
              <a:rPr lang="it-IT" sz="2400" b="1" i="1" smtClean="0">
                <a:solidFill>
                  <a:schemeClr val="bg1"/>
                </a:solidFill>
              </a:rPr>
              <a:t>Agata, moribonda, venne riportata in carcere e i catanesi ne raccolsero l’ultima preghiera.  </a:t>
            </a:r>
          </a:p>
        </p:txBody>
      </p:sp>
      <p:pic>
        <p:nvPicPr>
          <p:cNvPr id="57353" name="Picture 9" descr="QUINZIANO"/>
          <p:cNvPicPr>
            <a:picLocks noGrp="1" noChangeAspect="1" noChangeArrowheads="1"/>
          </p:cNvPicPr>
          <p:nvPr>
            <p:ph sz="half" idx="1"/>
          </p:nvPr>
        </p:nvPicPr>
        <p:blipFill>
          <a:blip r:embed="rId2"/>
          <a:srcRect/>
          <a:stretch>
            <a:fillRect/>
          </a:stretch>
        </p:blipFill>
        <p:spPr>
          <a:xfrm>
            <a:off x="503238" y="2051050"/>
            <a:ext cx="3457575" cy="5184775"/>
          </a:xfrm>
        </p:spPr>
      </p:pic>
      <p:sp>
        <p:nvSpPr>
          <p:cNvPr id="57354" name="Text Box 10"/>
          <p:cNvSpPr txBox="1">
            <a:spLocks noChangeArrowheads="1"/>
          </p:cNvSpPr>
          <p:nvPr/>
        </p:nvSpPr>
        <p:spPr bwMode="auto">
          <a:xfrm>
            <a:off x="1584325" y="7207250"/>
            <a:ext cx="1136650" cy="352425"/>
          </a:xfrm>
          <a:prstGeom prst="rect">
            <a:avLst/>
          </a:prstGeom>
          <a:noFill/>
          <a:ln w="9525">
            <a:noFill/>
            <a:miter lim="800000"/>
            <a:headEnd/>
            <a:tailEnd/>
          </a:ln>
        </p:spPr>
        <p:txBody>
          <a:bodyPr wrap="none">
            <a:spAutoFit/>
          </a:bodyPr>
          <a:lstStyle/>
          <a:p>
            <a:r>
              <a:rPr lang="it-IT" sz="1800">
                <a:solidFill>
                  <a:srgbClr val="003399"/>
                </a:solidFill>
              </a:rPr>
              <a:t>Quinziano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diamond(in)">
                                      <p:cBhvr>
                                        <p:cTn id="7" dur="2000"/>
                                        <p:tgtEl>
                                          <p:spTgt spid="573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354"/>
                                        </p:tgtEl>
                                        <p:attrNameLst>
                                          <p:attrName>style.visibility</p:attrName>
                                        </p:attrNameLst>
                                      </p:cBhvr>
                                      <p:to>
                                        <p:strVal val="visible"/>
                                      </p:to>
                                    </p:set>
                                    <p:animEffect transition="in" filter="wipe(down)">
                                      <p:cBhvr>
                                        <p:cTn id="12" dur="500"/>
                                        <p:tgtEl>
                                          <p:spTgt spid="573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350">
                                            <p:txEl>
                                              <p:pRg st="1" end="1"/>
                                            </p:txEl>
                                          </p:spTgt>
                                        </p:tgtEl>
                                        <p:attrNameLst>
                                          <p:attrName>style.visibility</p:attrName>
                                        </p:attrNameLst>
                                      </p:cBhvr>
                                      <p:to>
                                        <p:strVal val="visible"/>
                                      </p:to>
                                    </p:set>
                                    <p:animEffect transition="in" filter="dissolve">
                                      <p:cBhvr>
                                        <p:cTn id="17" dur="500"/>
                                        <p:tgtEl>
                                          <p:spTgt spid="573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350">
                                            <p:txEl>
                                              <p:pRg st="2" end="2"/>
                                            </p:txEl>
                                          </p:spTgt>
                                        </p:tgtEl>
                                        <p:attrNameLst>
                                          <p:attrName>style.visibility</p:attrName>
                                        </p:attrNameLst>
                                      </p:cBhvr>
                                      <p:to>
                                        <p:strVal val="visible"/>
                                      </p:to>
                                    </p:set>
                                    <p:animEffect transition="in" filter="dissolve">
                                      <p:cBhvr>
                                        <p:cTn id="22" dur="500"/>
                                        <p:tgtEl>
                                          <p:spTgt spid="573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7350">
                                            <p:txEl>
                                              <p:pRg st="3" end="3"/>
                                            </p:txEl>
                                          </p:spTgt>
                                        </p:tgtEl>
                                        <p:attrNameLst>
                                          <p:attrName>style.visibility</p:attrName>
                                        </p:attrNameLst>
                                      </p:cBhvr>
                                      <p:to>
                                        <p:strVal val="visible"/>
                                      </p:to>
                                    </p:set>
                                    <p:animEffect transition="in" filter="dissolve">
                                      <p:cBhvr>
                                        <p:cTn id="27" dur="500"/>
                                        <p:tgtEl>
                                          <p:spTgt spid="57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719138" y="323850"/>
            <a:ext cx="8602662" cy="1257300"/>
          </a:xfrm>
        </p:spPr>
        <p:txBody>
          <a:bodyPr/>
          <a:lstStyle/>
          <a:p>
            <a:r>
              <a:rPr lang="it-IT" smtClean="0">
                <a:solidFill>
                  <a:schemeClr val="accent1"/>
                </a:solidFill>
              </a:rPr>
              <a:t>S. Agata la Vetere</a:t>
            </a:r>
          </a:p>
        </p:txBody>
      </p:sp>
      <p:sp>
        <p:nvSpPr>
          <p:cNvPr id="59398" name="Rectangle 6"/>
          <p:cNvSpPr>
            <a:spLocks noGrp="1" noChangeArrowheads="1"/>
          </p:cNvSpPr>
          <p:nvPr>
            <p:ph type="body" sz="half" idx="1"/>
          </p:nvPr>
        </p:nvSpPr>
        <p:spPr>
          <a:xfrm>
            <a:off x="719138" y="1979613"/>
            <a:ext cx="8602662" cy="1246187"/>
          </a:xfrm>
          <a:solidFill>
            <a:srgbClr val="006699"/>
          </a:solidFill>
        </p:spPr>
        <p:txBody>
          <a:bodyPr/>
          <a:lstStyle/>
          <a:p>
            <a:pPr algn="ctr">
              <a:buFont typeface="Wingdings" pitchFamily="2" charset="2"/>
              <a:buNone/>
            </a:pPr>
            <a:r>
              <a:rPr lang="it-IT" sz="2800" b="1" i="1" smtClean="0">
                <a:solidFill>
                  <a:schemeClr val="bg1"/>
                </a:solidFill>
              </a:rPr>
              <a:t>Il corpo della martire venne deposto dai cristiani in un sarcofago di pietra, che, ancora oggi, è custodito nella Chiesa di S. Agata la Vetere.</a:t>
            </a:r>
          </a:p>
        </p:txBody>
      </p:sp>
      <p:pic>
        <p:nvPicPr>
          <p:cNvPr id="59413" name="Picture 21" descr="s_%20agata%2001"/>
          <p:cNvPicPr>
            <a:picLocks noGrp="1" noChangeAspect="1" noChangeArrowheads="1"/>
          </p:cNvPicPr>
          <p:nvPr>
            <p:ph sz="half" idx="2"/>
          </p:nvPr>
        </p:nvPicPr>
        <p:blipFill>
          <a:blip r:embed="rId2"/>
          <a:srcRect/>
          <a:stretch>
            <a:fillRect/>
          </a:stretch>
        </p:blipFill>
        <p:spPr>
          <a:xfrm>
            <a:off x="6565900" y="3348038"/>
            <a:ext cx="2859088" cy="4032250"/>
          </a:xfrm>
          <a:noFill/>
        </p:spPr>
      </p:pic>
      <p:pic>
        <p:nvPicPr>
          <p:cNvPr id="59414" name="Picture 22" descr="Immagine-014"/>
          <p:cNvPicPr>
            <a:picLocks noChangeAspect="1" noChangeArrowheads="1"/>
          </p:cNvPicPr>
          <p:nvPr/>
        </p:nvPicPr>
        <p:blipFill>
          <a:blip r:embed="rId3"/>
          <a:srcRect/>
          <a:stretch>
            <a:fillRect/>
          </a:stretch>
        </p:blipFill>
        <p:spPr bwMode="auto">
          <a:xfrm>
            <a:off x="503238" y="3348038"/>
            <a:ext cx="6048375" cy="4032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14"/>
                                        </p:tgtEl>
                                        <p:attrNameLst>
                                          <p:attrName>style.visibility</p:attrName>
                                        </p:attrNameLst>
                                      </p:cBhvr>
                                      <p:to>
                                        <p:strVal val="visible"/>
                                      </p:to>
                                    </p:set>
                                    <p:animEffect transition="in" filter="fade">
                                      <p:cBhvr>
                                        <p:cTn id="7" dur="2000"/>
                                        <p:tgtEl>
                                          <p:spTgt spid="594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9413"/>
                                        </p:tgtEl>
                                        <p:attrNameLst>
                                          <p:attrName>style.visibility</p:attrName>
                                        </p:attrNameLst>
                                      </p:cBhvr>
                                      <p:to>
                                        <p:strVal val="visible"/>
                                      </p:to>
                                    </p:set>
                                    <p:animEffect transition="in" filter="diamond(in)">
                                      <p:cBhvr>
                                        <p:cTn id="12" dur="2000"/>
                                        <p:tgtEl>
                                          <p:spTgt spid="594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398">
                                            <p:txEl>
                                              <p:pRg st="0" end="0"/>
                                            </p:txEl>
                                          </p:spTgt>
                                        </p:tgtEl>
                                        <p:attrNameLst>
                                          <p:attrName>style.visibility</p:attrName>
                                        </p:attrNameLst>
                                      </p:cBhvr>
                                      <p:to>
                                        <p:strVal val="visible"/>
                                      </p:to>
                                    </p:set>
                                    <p:animEffect transition="in" filter="dissolve">
                                      <p:cBhvr>
                                        <p:cTn id="17" dur="500"/>
                                        <p:tgtEl>
                                          <p:spTgt spid="593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60363" y="250825"/>
            <a:ext cx="8602662" cy="1257300"/>
          </a:xfrm>
        </p:spPr>
        <p:txBody>
          <a:bodyPr/>
          <a:lstStyle/>
          <a:p>
            <a:pPr algn="l"/>
            <a:r>
              <a:rPr lang="it-IT" i="1" smtClean="0">
                <a:solidFill>
                  <a:schemeClr val="accent1"/>
                </a:solidFill>
              </a:rPr>
              <a:t>Gli Atti continuano</a:t>
            </a:r>
            <a:br>
              <a:rPr lang="it-IT" i="1" smtClean="0">
                <a:solidFill>
                  <a:schemeClr val="accent1"/>
                </a:solidFill>
              </a:rPr>
            </a:br>
            <a:r>
              <a:rPr lang="it-IT" i="1" smtClean="0">
                <a:solidFill>
                  <a:schemeClr val="accent1"/>
                </a:solidFill>
              </a:rPr>
              <a:t> così:</a:t>
            </a:r>
            <a:r>
              <a:rPr lang="it-IT" smtClean="0"/>
              <a:t> </a:t>
            </a:r>
          </a:p>
        </p:txBody>
      </p:sp>
      <p:sp>
        <p:nvSpPr>
          <p:cNvPr id="64518" name="Rectangle 6"/>
          <p:cNvSpPr>
            <a:spLocks noGrp="1" noChangeArrowheads="1"/>
          </p:cNvSpPr>
          <p:nvPr>
            <p:ph type="body" sz="half" idx="1"/>
          </p:nvPr>
        </p:nvSpPr>
        <p:spPr>
          <a:xfrm>
            <a:off x="503238" y="2101850"/>
            <a:ext cx="4462462" cy="5278438"/>
          </a:xfrm>
        </p:spPr>
        <p:txBody>
          <a:bodyPr/>
          <a:lstStyle/>
          <a:p>
            <a:pPr>
              <a:lnSpc>
                <a:spcPct val="73000"/>
              </a:lnSpc>
            </a:pPr>
            <a:r>
              <a:rPr lang="it-IT" sz="2400" b="1" i="1" smtClean="0">
                <a:solidFill>
                  <a:srgbClr val="000099"/>
                </a:solidFill>
              </a:rPr>
              <a:t>mentre il corpo della Santa, unto con aromi, veniva preparato per la sepoltura, arrivò sul posto un giovane, vestito di bianco, che in città nessuno conosceva, né mai aveva visto prima, né avrebbe visto in seguito. Perciò molti pensarono che fosse un angelo. Questo misterioso giovane assistette alla sepoltura e, prima che il sepolcro venisse chiuso, pose accanto al capo della martire una tavoletta di marmo con la seguente iscrizione:</a:t>
            </a:r>
          </a:p>
        </p:txBody>
      </p:sp>
      <p:sp>
        <p:nvSpPr>
          <p:cNvPr id="64517" name="Rectangle 5"/>
          <p:cNvSpPr>
            <a:spLocks noGrp="1" noChangeArrowheads="1"/>
          </p:cNvSpPr>
          <p:nvPr>
            <p:ph type="body" sz="half" idx="2"/>
          </p:nvPr>
        </p:nvSpPr>
        <p:spPr>
          <a:xfrm>
            <a:off x="5327650" y="1908175"/>
            <a:ext cx="4752975" cy="5651500"/>
          </a:xfrm>
          <a:solidFill>
            <a:srgbClr val="006699"/>
          </a:solidFill>
        </p:spPr>
        <p:txBody>
          <a:bodyPr/>
          <a:lstStyle/>
          <a:p>
            <a:pPr algn="ctr">
              <a:lnSpc>
                <a:spcPct val="73000"/>
              </a:lnSpc>
              <a:buFont typeface="Wingdings" pitchFamily="2" charset="2"/>
              <a:buNone/>
            </a:pPr>
            <a:endParaRPr lang="it-IT" sz="2400" b="1" i="1" smtClean="0"/>
          </a:p>
          <a:p>
            <a:pPr algn="ctr">
              <a:lnSpc>
                <a:spcPct val="73000"/>
              </a:lnSpc>
              <a:buFont typeface="Wingdings" pitchFamily="2" charset="2"/>
              <a:buNone/>
            </a:pPr>
            <a:endParaRPr lang="it-IT" sz="2000" b="1" i="1" smtClean="0">
              <a:solidFill>
                <a:srgbClr val="000099"/>
              </a:solidFill>
            </a:endParaRPr>
          </a:p>
          <a:p>
            <a:pPr algn="ctr">
              <a:lnSpc>
                <a:spcPct val="73000"/>
              </a:lnSpc>
              <a:buFont typeface="Wingdings" pitchFamily="2" charset="2"/>
              <a:buNone/>
            </a:pPr>
            <a:r>
              <a:rPr lang="it-IT" sz="4000" b="1" i="1" smtClean="0">
                <a:solidFill>
                  <a:schemeClr val="bg1"/>
                </a:solidFill>
              </a:rPr>
              <a:t>“Agata ebbe un animo santo, generoso.  Diede onore a Dio.        Impetrò la liberazione della patria”.</a:t>
            </a:r>
            <a:r>
              <a:rPr lang="it-IT" sz="2000" smtClean="0"/>
              <a:t> </a:t>
            </a:r>
          </a:p>
        </p:txBody>
      </p:sp>
      <p:pic>
        <p:nvPicPr>
          <p:cNvPr id="64530" name="Picture 18" descr="busto_SX"/>
          <p:cNvPicPr>
            <a:picLocks noChangeAspect="1" noChangeArrowheads="1"/>
          </p:cNvPicPr>
          <p:nvPr/>
        </p:nvPicPr>
        <p:blipFill>
          <a:blip r:embed="rId2"/>
          <a:srcRect/>
          <a:stretch>
            <a:fillRect/>
          </a:stretch>
        </p:blipFill>
        <p:spPr bwMode="auto">
          <a:xfrm>
            <a:off x="0" y="0"/>
            <a:ext cx="5546725" cy="7559675"/>
          </a:xfrm>
          <a:prstGeom prst="rect">
            <a:avLst/>
          </a:prstGeom>
          <a:noFill/>
          <a:ln w="9525">
            <a:noFill/>
            <a:miter lim="800000"/>
            <a:headEnd/>
            <a:tailEnd/>
          </a:ln>
        </p:spPr>
      </p:pic>
      <p:sp>
        <p:nvSpPr>
          <p:cNvPr id="64531" name="Rectangle 19"/>
          <p:cNvSpPr>
            <a:spLocks noChangeArrowheads="1"/>
          </p:cNvSpPr>
          <p:nvPr/>
        </p:nvSpPr>
        <p:spPr bwMode="auto">
          <a:xfrm>
            <a:off x="5545138" y="0"/>
            <a:ext cx="4535487" cy="2095500"/>
          </a:xfrm>
          <a:prstGeom prst="rect">
            <a:avLst/>
          </a:prstGeom>
          <a:noFill/>
          <a:ln w="9525">
            <a:noFill/>
            <a:miter lim="800000"/>
            <a:headEnd/>
            <a:tailEnd/>
          </a:ln>
        </p:spPr>
        <p:txBody>
          <a:bodyPr>
            <a:spAutoFit/>
          </a:bodyPr>
          <a:lstStyle/>
          <a:p>
            <a:pPr algn="ctr"/>
            <a:r>
              <a:rPr lang="it-IT" sz="2800" b="1">
                <a:solidFill>
                  <a:srgbClr val="FFFF00"/>
                </a:solidFill>
              </a:rPr>
              <a:t>M</a:t>
            </a:r>
            <a:r>
              <a:rPr lang="it-IT" b="1"/>
              <a:t>ENTEM </a:t>
            </a:r>
            <a:r>
              <a:rPr lang="it-IT" sz="2800" b="1">
                <a:solidFill>
                  <a:srgbClr val="FFFF00"/>
                </a:solidFill>
              </a:rPr>
              <a:t>S</a:t>
            </a:r>
            <a:r>
              <a:rPr lang="it-IT" b="1"/>
              <a:t>ANCTAM,</a:t>
            </a:r>
          </a:p>
          <a:p>
            <a:pPr algn="ctr"/>
            <a:r>
              <a:rPr lang="it-IT" sz="2800" b="1">
                <a:solidFill>
                  <a:srgbClr val="FFFF00"/>
                </a:solidFill>
              </a:rPr>
              <a:t>S</a:t>
            </a:r>
            <a:r>
              <a:rPr lang="it-IT" b="1"/>
              <a:t>PONTANEAM,</a:t>
            </a:r>
          </a:p>
          <a:p>
            <a:pPr algn="ctr"/>
            <a:r>
              <a:rPr lang="it-IT" sz="2800" b="1">
                <a:solidFill>
                  <a:srgbClr val="FFFF00"/>
                </a:solidFill>
              </a:rPr>
              <a:t>H</a:t>
            </a:r>
            <a:r>
              <a:rPr lang="it-IT" b="1"/>
              <a:t>ONOREM </a:t>
            </a:r>
            <a:r>
              <a:rPr lang="it-IT" sz="2800" b="1">
                <a:solidFill>
                  <a:srgbClr val="FFFF00"/>
                </a:solidFill>
              </a:rPr>
              <a:t>D</a:t>
            </a:r>
            <a:r>
              <a:rPr lang="it-IT" b="1"/>
              <a:t>EO, </a:t>
            </a:r>
            <a:r>
              <a:rPr lang="it-IT" sz="2800" b="1">
                <a:solidFill>
                  <a:srgbClr val="FFFF00"/>
                </a:solidFill>
              </a:rPr>
              <a:t>E</a:t>
            </a:r>
            <a:r>
              <a:rPr lang="it-IT" b="1"/>
              <a:t>T </a:t>
            </a:r>
            <a:r>
              <a:rPr lang="it-IT" sz="2800" b="1">
                <a:solidFill>
                  <a:srgbClr val="FFFF00"/>
                </a:solidFill>
              </a:rPr>
              <a:t>P</a:t>
            </a:r>
            <a:r>
              <a:rPr lang="it-IT" b="1"/>
              <a:t>ATRIAE </a:t>
            </a:r>
            <a:r>
              <a:rPr lang="it-IT" sz="2800" b="1">
                <a:solidFill>
                  <a:srgbClr val="FFFF00"/>
                </a:solidFill>
              </a:rPr>
              <a:t>L</a:t>
            </a:r>
            <a:r>
              <a:rPr lang="it-IT" b="1"/>
              <a:t>IBERATIONEM.</a:t>
            </a:r>
            <a:endParaRPr lang="it-IT" sz="3200" b="1" i="1">
              <a:solidFill>
                <a:srgbClr val="FFCC00"/>
              </a:solidFill>
            </a:endParaRPr>
          </a:p>
          <a:p>
            <a:pPr algn="ctr" eaLnBrk="0">
              <a:lnSpc>
                <a:spcPct val="73000"/>
              </a:lnSpc>
              <a:spcAft>
                <a:spcPts val="1425"/>
              </a:spcAft>
              <a:buClr>
                <a:srgbClr val="0E594D"/>
              </a:buClr>
            </a:pPr>
            <a:endParaRPr lang="it-IT" sz="3200" b="1" i="1">
              <a:solidFill>
                <a:srgbClr val="FFCC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518">
                                            <p:txEl>
                                              <p:pRg st="0" end="0"/>
                                            </p:txEl>
                                          </p:spTgt>
                                        </p:tgtEl>
                                        <p:attrNameLst>
                                          <p:attrName>style.visibility</p:attrName>
                                        </p:attrNameLst>
                                      </p:cBhvr>
                                      <p:to>
                                        <p:strVal val="visible"/>
                                      </p:to>
                                    </p:set>
                                    <p:animEffect transition="in" filter="dissolve">
                                      <p:cBhvr>
                                        <p:cTn id="7" dur="500"/>
                                        <p:tgtEl>
                                          <p:spTgt spid="645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Effect transition="in" filter="dissolve">
                                      <p:cBhvr>
                                        <p:cTn id="12" dur="500"/>
                                        <p:tgtEl>
                                          <p:spTgt spid="64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4531">
                                            <p:txEl>
                                              <p:pRg st="1" end="1"/>
                                            </p:txEl>
                                          </p:spTgt>
                                        </p:tgtEl>
                                        <p:attrNameLst>
                                          <p:attrName>style.visibility</p:attrName>
                                        </p:attrNameLst>
                                      </p:cBhvr>
                                      <p:to>
                                        <p:strVal val="visible"/>
                                      </p:to>
                                    </p:set>
                                    <p:animEffect transition="in" filter="dissolve">
                                      <p:cBhvr>
                                        <p:cTn id="17" dur="500"/>
                                        <p:tgtEl>
                                          <p:spTgt spid="645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4531">
                                            <p:txEl>
                                              <p:pRg st="2" end="2"/>
                                            </p:txEl>
                                          </p:spTgt>
                                        </p:tgtEl>
                                        <p:attrNameLst>
                                          <p:attrName>style.visibility</p:attrName>
                                        </p:attrNameLst>
                                      </p:cBhvr>
                                      <p:to>
                                        <p:strVal val="visible"/>
                                      </p:to>
                                    </p:set>
                                    <p:animEffect transition="in" filter="dissolve">
                                      <p:cBhvr>
                                        <p:cTn id="22" dur="500"/>
                                        <p:tgtEl>
                                          <p:spTgt spid="64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4517">
                                            <p:txEl>
                                              <p:pRg st="2" end="2"/>
                                            </p:txEl>
                                          </p:spTgt>
                                        </p:tgtEl>
                                        <p:attrNameLst>
                                          <p:attrName>style.visibility</p:attrName>
                                        </p:attrNameLst>
                                      </p:cBhvr>
                                      <p:to>
                                        <p:strVal val="visible"/>
                                      </p:to>
                                    </p:set>
                                    <p:animEffect transition="in" filter="dissolve">
                                      <p:cBhvr>
                                        <p:cTn id="27" dur="500"/>
                                        <p:tgtEl>
                                          <p:spTgt spid="645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nodeType="clickEffect">
                                  <p:stCondLst>
                                    <p:cond delay="0"/>
                                  </p:stCondLst>
                                  <p:childTnLst>
                                    <p:set>
                                      <p:cBhvr>
                                        <p:cTn id="31" dur="1" fill="hold">
                                          <p:stCondLst>
                                            <p:cond delay="0"/>
                                          </p:stCondLst>
                                        </p:cTn>
                                        <p:tgtEl>
                                          <p:spTgt spid="64530"/>
                                        </p:tgtEl>
                                        <p:attrNameLst>
                                          <p:attrName>style.visibility</p:attrName>
                                        </p:attrNameLst>
                                      </p:cBhvr>
                                      <p:to>
                                        <p:strVal val="visible"/>
                                      </p:to>
                                    </p:set>
                                    <p:anim calcmode="lin" valueType="num">
                                      <p:cBhvr additive="base">
                                        <p:cTn id="32" dur="5000" fill="hold"/>
                                        <p:tgtEl>
                                          <p:spTgt spid="64530"/>
                                        </p:tgtEl>
                                        <p:attrNameLst>
                                          <p:attrName>ppt_x</p:attrName>
                                        </p:attrNameLst>
                                      </p:cBhvr>
                                      <p:tavLst>
                                        <p:tav tm="0">
                                          <p:val>
                                            <p:strVal val="#ppt_x"/>
                                          </p:val>
                                        </p:tav>
                                        <p:tav tm="100000">
                                          <p:val>
                                            <p:strVal val="#ppt_x"/>
                                          </p:val>
                                        </p:tav>
                                      </p:tavLst>
                                    </p:anim>
                                    <p:anim calcmode="lin" valueType="num">
                                      <p:cBhvr additive="base">
                                        <p:cTn id="33" dur="5000" fill="hold"/>
                                        <p:tgtEl>
                                          <p:spTgt spid="64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95400" y="250825"/>
            <a:ext cx="7129463" cy="1296988"/>
          </a:xfrm>
        </p:spPr>
        <p:txBody>
          <a:bodyPr/>
          <a:lstStyle/>
          <a:p>
            <a:r>
              <a:rPr lang="it-IT" sz="4000" smtClean="0">
                <a:solidFill>
                  <a:schemeClr val="accent1"/>
                </a:solidFill>
              </a:rPr>
              <a:t>La tavoletta dell’angelo</a:t>
            </a:r>
            <a:br>
              <a:rPr lang="it-IT" sz="4000" smtClean="0">
                <a:solidFill>
                  <a:schemeClr val="accent1"/>
                </a:solidFill>
              </a:rPr>
            </a:br>
            <a:r>
              <a:rPr lang="it-IT" sz="2400" i="1" smtClean="0">
                <a:solidFill>
                  <a:srgbClr val="FFCC00"/>
                </a:solidFill>
              </a:rPr>
              <a:t>“M.S.S.H.D.E.P.L.”</a:t>
            </a:r>
            <a:r>
              <a:rPr lang="it-IT" sz="2400" i="1" smtClean="0">
                <a:solidFill>
                  <a:srgbClr val="FFFF66"/>
                </a:solidFill>
              </a:rPr>
              <a:t/>
            </a:r>
            <a:br>
              <a:rPr lang="it-IT" sz="2400" i="1" smtClean="0">
                <a:solidFill>
                  <a:srgbClr val="FFFF66"/>
                </a:solidFill>
              </a:rPr>
            </a:br>
            <a:endParaRPr lang="it-IT" sz="2400" i="1" smtClean="0">
              <a:solidFill>
                <a:srgbClr val="FFFF66"/>
              </a:solidFill>
            </a:endParaRPr>
          </a:p>
        </p:txBody>
      </p:sp>
      <p:pic>
        <p:nvPicPr>
          <p:cNvPr id="106508" name="Picture 12" descr="34"/>
          <p:cNvPicPr>
            <a:picLocks noChangeAspect="1" noChangeArrowheads="1"/>
          </p:cNvPicPr>
          <p:nvPr/>
        </p:nvPicPr>
        <p:blipFill>
          <a:blip r:embed="rId2"/>
          <a:srcRect/>
          <a:stretch>
            <a:fillRect/>
          </a:stretch>
        </p:blipFill>
        <p:spPr bwMode="auto">
          <a:xfrm>
            <a:off x="431800" y="4679950"/>
            <a:ext cx="2906713" cy="2700338"/>
          </a:xfrm>
          <a:prstGeom prst="rect">
            <a:avLst/>
          </a:prstGeom>
          <a:noFill/>
          <a:ln w="9525">
            <a:noFill/>
            <a:miter lim="800000"/>
            <a:headEnd/>
            <a:tailEnd/>
          </a:ln>
        </p:spPr>
      </p:pic>
      <p:sp>
        <p:nvSpPr>
          <p:cNvPr id="106512" name="Rectangle 16"/>
          <p:cNvSpPr>
            <a:spLocks noGrp="1" noChangeArrowheads="1"/>
          </p:cNvSpPr>
          <p:nvPr>
            <p:ph type="body" sz="half" idx="2"/>
          </p:nvPr>
        </p:nvSpPr>
        <p:spPr>
          <a:xfrm>
            <a:off x="3384550" y="1908175"/>
            <a:ext cx="6696075" cy="5651500"/>
          </a:xfrm>
          <a:solidFill>
            <a:srgbClr val="006699"/>
          </a:solidFill>
        </p:spPr>
        <p:txBody>
          <a:bodyPr/>
          <a:lstStyle/>
          <a:p>
            <a:pPr>
              <a:lnSpc>
                <a:spcPct val="73000"/>
              </a:lnSpc>
              <a:buClr>
                <a:schemeClr val="bg1"/>
              </a:buClr>
            </a:pPr>
            <a:endParaRPr lang="it-IT" sz="2500" b="1" smtClean="0">
              <a:solidFill>
                <a:schemeClr val="bg1"/>
              </a:solidFill>
            </a:endParaRPr>
          </a:p>
          <a:p>
            <a:pPr>
              <a:lnSpc>
                <a:spcPct val="73000"/>
              </a:lnSpc>
              <a:buClr>
                <a:schemeClr val="bg1"/>
              </a:buClr>
            </a:pPr>
            <a:r>
              <a:rPr lang="it-IT" sz="2500" b="1" smtClean="0">
                <a:solidFill>
                  <a:schemeClr val="bg1"/>
                </a:solidFill>
              </a:rPr>
              <a:t>L'epigrafe,”M.S.S.H.D.E.P.L.” già dall'VIII secolo è nota a tutto il mondo cristiano, essendo stata sin d'allora incisa sulle più celebri nostre campane. </a:t>
            </a:r>
          </a:p>
          <a:p>
            <a:pPr>
              <a:lnSpc>
                <a:spcPct val="73000"/>
              </a:lnSpc>
              <a:buClr>
                <a:schemeClr val="bg1"/>
              </a:buClr>
              <a:buFont typeface="Wingdings" pitchFamily="2" charset="2"/>
              <a:buChar char="l"/>
            </a:pPr>
            <a:endParaRPr lang="it-IT" sz="2500" b="1" smtClean="0">
              <a:solidFill>
                <a:schemeClr val="bg1"/>
              </a:solidFill>
            </a:endParaRPr>
          </a:p>
          <a:p>
            <a:pPr>
              <a:lnSpc>
                <a:spcPct val="73000"/>
              </a:lnSpc>
              <a:buClr>
                <a:schemeClr val="bg1"/>
              </a:buClr>
              <a:buFont typeface="Wingdings" pitchFamily="2" charset="2"/>
              <a:buChar char="l"/>
            </a:pPr>
            <a:endParaRPr lang="it-IT" sz="2500" b="1" smtClean="0">
              <a:solidFill>
                <a:schemeClr val="bg1"/>
              </a:solidFill>
            </a:endParaRPr>
          </a:p>
          <a:p>
            <a:pPr>
              <a:lnSpc>
                <a:spcPct val="73000"/>
              </a:lnSpc>
              <a:buClr>
                <a:schemeClr val="bg1"/>
              </a:buClr>
              <a:buFont typeface="Wingdings" pitchFamily="2" charset="2"/>
              <a:buChar char="l"/>
            </a:pPr>
            <a:endParaRPr lang="it-IT" sz="2500" b="1" smtClean="0">
              <a:solidFill>
                <a:schemeClr val="bg1"/>
              </a:solidFill>
            </a:endParaRPr>
          </a:p>
          <a:p>
            <a:pPr>
              <a:lnSpc>
                <a:spcPct val="73000"/>
              </a:lnSpc>
              <a:buClr>
                <a:schemeClr val="bg1"/>
              </a:buClr>
              <a:buFont typeface="Wingdings" pitchFamily="2" charset="2"/>
              <a:buChar char="l"/>
            </a:pPr>
            <a:r>
              <a:rPr lang="it-IT" sz="2500" b="1" smtClean="0">
                <a:solidFill>
                  <a:schemeClr val="bg1"/>
                </a:solidFill>
              </a:rPr>
              <a:t>La notizia dell’esistenza della tavoletta, fu tramandata oralmente, fino a quando un tale p. Giulio Mazzarino, la riferì a Giovanni Bollando, che la registrò negli </a:t>
            </a:r>
            <a:r>
              <a:rPr lang="it-IT" sz="2500" b="1" i="1" smtClean="0">
                <a:solidFill>
                  <a:schemeClr val="bg1"/>
                </a:solidFill>
              </a:rPr>
              <a:t>"Acta sanctorum“.</a:t>
            </a:r>
          </a:p>
        </p:txBody>
      </p:sp>
      <p:pic>
        <p:nvPicPr>
          <p:cNvPr id="9" name="Segnaposto contenuto 8" descr="Immag013.jpg"/>
          <p:cNvPicPr>
            <a:picLocks noGrp="1" noChangeAspect="1"/>
          </p:cNvPicPr>
          <p:nvPr>
            <p:ph sz="half" idx="1"/>
          </p:nvPr>
        </p:nvPicPr>
        <p:blipFill>
          <a:blip r:embed="rId3" cstate="print"/>
          <a:srcRect/>
          <a:stretch>
            <a:fillRect/>
          </a:stretch>
        </p:blipFill>
        <p:spPr>
          <a:xfrm>
            <a:off x="936625" y="1908175"/>
            <a:ext cx="2022475" cy="2697163"/>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6512">
                                            <p:txEl>
                                              <p:pRg st="1" end="1"/>
                                            </p:txEl>
                                          </p:spTgt>
                                        </p:tgtEl>
                                        <p:attrNameLst>
                                          <p:attrName>style.visibility</p:attrName>
                                        </p:attrNameLst>
                                      </p:cBhvr>
                                      <p:to>
                                        <p:strVal val="visible"/>
                                      </p:to>
                                    </p:set>
                                    <p:animEffect transition="in" filter="dissolve">
                                      <p:cBhvr>
                                        <p:cTn id="12" dur="500"/>
                                        <p:tgtEl>
                                          <p:spTgt spid="1065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 calcmode="lin" valueType="num">
                                      <p:cBhvr>
                                        <p:cTn id="17" dur="500" fill="hold"/>
                                        <p:tgtEl>
                                          <p:spTgt spid="106508"/>
                                        </p:tgtEl>
                                        <p:attrNameLst>
                                          <p:attrName>ppt_w</p:attrName>
                                        </p:attrNameLst>
                                      </p:cBhvr>
                                      <p:tavLst>
                                        <p:tav tm="0">
                                          <p:val>
                                            <p:fltVal val="0"/>
                                          </p:val>
                                        </p:tav>
                                        <p:tav tm="100000">
                                          <p:val>
                                            <p:strVal val="#ppt_w"/>
                                          </p:val>
                                        </p:tav>
                                      </p:tavLst>
                                    </p:anim>
                                    <p:anim calcmode="lin" valueType="num">
                                      <p:cBhvr>
                                        <p:cTn id="18" dur="500" fill="hold"/>
                                        <p:tgtEl>
                                          <p:spTgt spid="106508"/>
                                        </p:tgtEl>
                                        <p:attrNameLst>
                                          <p:attrName>ppt_h</p:attrName>
                                        </p:attrNameLst>
                                      </p:cBhvr>
                                      <p:tavLst>
                                        <p:tav tm="0">
                                          <p:val>
                                            <p:fltVal val="0"/>
                                          </p:val>
                                        </p:tav>
                                        <p:tav tm="100000">
                                          <p:val>
                                            <p:strVal val="#ppt_h"/>
                                          </p:val>
                                        </p:tav>
                                      </p:tavLst>
                                    </p:anim>
                                    <p:animEffect transition="in" filter="fade">
                                      <p:cBhvr>
                                        <p:cTn id="19" dur="500"/>
                                        <p:tgtEl>
                                          <p:spTgt spid="10650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06512">
                                            <p:txEl>
                                              <p:pRg st="5" end="5"/>
                                            </p:txEl>
                                          </p:spTgt>
                                        </p:tgtEl>
                                        <p:attrNameLst>
                                          <p:attrName>style.visibility</p:attrName>
                                        </p:attrNameLst>
                                      </p:cBhvr>
                                      <p:to>
                                        <p:strVal val="visible"/>
                                      </p:to>
                                    </p:set>
                                    <p:animEffect transition="in" filter="dissolve">
                                      <p:cBhvr>
                                        <p:cTn id="24" dur="500"/>
                                        <p:tgtEl>
                                          <p:spTgt spid="1065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a:xfrm>
            <a:off x="719138" y="179388"/>
            <a:ext cx="8602662" cy="1257300"/>
          </a:xfrm>
        </p:spPr>
        <p:txBody>
          <a:bodyPr/>
          <a:lstStyle/>
          <a:p>
            <a:r>
              <a:rPr lang="it-IT" smtClean="0">
                <a:solidFill>
                  <a:schemeClr val="accent1"/>
                </a:solidFill>
              </a:rPr>
              <a:t>Cremona</a:t>
            </a:r>
            <a:br>
              <a:rPr lang="it-IT" smtClean="0">
                <a:solidFill>
                  <a:schemeClr val="accent1"/>
                </a:solidFill>
              </a:rPr>
            </a:br>
            <a:r>
              <a:rPr lang="it-IT" smtClean="0">
                <a:solidFill>
                  <a:schemeClr val="accent1"/>
                </a:solidFill>
              </a:rPr>
              <a:t>Basilica Collegiata di S. Agata</a:t>
            </a:r>
            <a:endParaRPr lang="it-IT" smtClean="0"/>
          </a:p>
        </p:txBody>
      </p:sp>
      <p:sp>
        <p:nvSpPr>
          <p:cNvPr id="4" name="Segnaposto testo 3"/>
          <p:cNvSpPr>
            <a:spLocks noGrp="1"/>
          </p:cNvSpPr>
          <p:nvPr>
            <p:ph type="body" sz="half" idx="2"/>
          </p:nvPr>
        </p:nvSpPr>
        <p:spPr>
          <a:xfrm>
            <a:off x="5040313" y="1979613"/>
            <a:ext cx="5040312" cy="5400675"/>
          </a:xfrm>
          <a:solidFill>
            <a:srgbClr val="006699"/>
          </a:solidFill>
        </p:spPr>
        <p:txBody>
          <a:bodyPr/>
          <a:lstStyle/>
          <a:p>
            <a:pPr>
              <a:buClr>
                <a:schemeClr val="bg1"/>
              </a:buClr>
            </a:pPr>
            <a:endParaRPr lang="it-IT" sz="2500" b="1" smtClean="0">
              <a:solidFill>
                <a:schemeClr val="bg1"/>
              </a:solidFill>
            </a:endParaRPr>
          </a:p>
          <a:p>
            <a:pPr>
              <a:buClr>
                <a:schemeClr val="bg1"/>
              </a:buClr>
            </a:pPr>
            <a:r>
              <a:rPr lang="it-IT" sz="2500" b="1" smtClean="0">
                <a:solidFill>
                  <a:schemeClr val="bg1"/>
                </a:solidFill>
              </a:rPr>
              <a:t>Nel 568, in occasione della invasione dei Longobardi, si racconta che, un prete trafugò la tavoletta da Catania e la portò a Cremona custodita all’interno di una tavola lignea, come due quadri sigillati fra loro, e in quella città fu venerata. </a:t>
            </a:r>
          </a:p>
          <a:p>
            <a:pPr>
              <a:buClr>
                <a:schemeClr val="bg1"/>
              </a:buClr>
            </a:pPr>
            <a:r>
              <a:rPr lang="it-IT" sz="2500" b="1" smtClean="0">
                <a:solidFill>
                  <a:schemeClr val="bg1"/>
                </a:solidFill>
              </a:rPr>
              <a:t> Nell’anno 1077  i cremonesi costruirono l’attuale Basilica ove collocarono la “tavoletta”.</a:t>
            </a:r>
            <a:endParaRPr lang="it-IT" sz="2500" smtClean="0"/>
          </a:p>
        </p:txBody>
      </p:sp>
      <p:pic>
        <p:nvPicPr>
          <p:cNvPr id="5" name="Picture 7" descr="D:\DOCUMENTI\FILIPPO\CHIESA CATTOLICA\S. AGATA\Speciale S.AGATA\S.Agata a Cremona\c1938.jpg"/>
          <p:cNvPicPr>
            <a:picLocks noGrp="1" noChangeAspect="1" noChangeArrowheads="1"/>
          </p:cNvPicPr>
          <p:nvPr>
            <p:ph sz="half" idx="1"/>
          </p:nvPr>
        </p:nvPicPr>
        <p:blipFill>
          <a:blip r:embed="rId2"/>
          <a:srcRect/>
          <a:stretch>
            <a:fillRect/>
          </a:stretch>
        </p:blipFill>
        <p:spPr>
          <a:xfrm>
            <a:off x="431800" y="1979613"/>
            <a:ext cx="4537075" cy="540067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4"/>
          <p:cNvSpPr>
            <a:spLocks noGrp="1"/>
          </p:cNvSpPr>
          <p:nvPr>
            <p:ph type="title"/>
          </p:nvPr>
        </p:nvSpPr>
        <p:spPr>
          <a:xfrm>
            <a:off x="741363" y="179388"/>
            <a:ext cx="8602662" cy="1633537"/>
          </a:xfrm>
        </p:spPr>
        <p:txBody>
          <a:bodyPr/>
          <a:lstStyle/>
          <a:p>
            <a:r>
              <a:rPr lang="it-IT" smtClean="0">
                <a:solidFill>
                  <a:schemeClr val="accent1"/>
                </a:solidFill>
              </a:rPr>
              <a:t>La tavoletta dell’angelo</a:t>
            </a:r>
            <a:br>
              <a:rPr lang="it-IT" smtClean="0">
                <a:solidFill>
                  <a:schemeClr val="accent1"/>
                </a:solidFill>
              </a:rPr>
            </a:br>
            <a:r>
              <a:rPr lang="it-IT" sz="2800" i="1" smtClean="0">
                <a:solidFill>
                  <a:srgbClr val="FFCC00"/>
                </a:solidFill>
              </a:rPr>
              <a:t>“M.S.S.H.D.E.P.L.”</a:t>
            </a:r>
            <a:endParaRPr lang="it-IT" smtClean="0">
              <a:solidFill>
                <a:schemeClr val="accent1"/>
              </a:solidFill>
            </a:endParaRPr>
          </a:p>
        </p:txBody>
      </p:sp>
      <p:sp>
        <p:nvSpPr>
          <p:cNvPr id="25603" name="Segnaposto testo 3"/>
          <p:cNvSpPr>
            <a:spLocks noGrp="1"/>
          </p:cNvSpPr>
          <p:nvPr>
            <p:ph type="body" sz="half" idx="2"/>
          </p:nvPr>
        </p:nvSpPr>
        <p:spPr>
          <a:xfrm>
            <a:off x="3754438" y="1922463"/>
            <a:ext cx="6326187" cy="5637212"/>
          </a:xfrm>
          <a:solidFill>
            <a:srgbClr val="006699"/>
          </a:solidFill>
        </p:spPr>
        <p:txBody>
          <a:bodyPr/>
          <a:lstStyle/>
          <a:p>
            <a:pPr>
              <a:lnSpc>
                <a:spcPct val="73000"/>
              </a:lnSpc>
              <a:buClr>
                <a:schemeClr val="bg1"/>
              </a:buClr>
            </a:pPr>
            <a:endParaRPr lang="it-IT" sz="2200" b="1" smtClean="0">
              <a:solidFill>
                <a:schemeClr val="bg1"/>
              </a:solidFill>
            </a:endParaRPr>
          </a:p>
          <a:p>
            <a:pPr>
              <a:lnSpc>
                <a:spcPct val="73000"/>
              </a:lnSpc>
              <a:buClr>
                <a:schemeClr val="bg1"/>
              </a:buClr>
              <a:buFont typeface="Wingdings" pitchFamily="2" charset="2"/>
              <a:buChar char="l"/>
            </a:pPr>
            <a:r>
              <a:rPr lang="it-IT" sz="2400" b="1" smtClean="0">
                <a:solidFill>
                  <a:schemeClr val="bg1"/>
                </a:solidFill>
              </a:rPr>
              <a:t>Alla fine del XIII secolo fu dipinta  nelle due facciate da autore sconosciuto. </a:t>
            </a:r>
          </a:p>
          <a:p>
            <a:pPr>
              <a:lnSpc>
                <a:spcPct val="73000"/>
              </a:lnSpc>
              <a:buClr>
                <a:schemeClr val="bg1"/>
              </a:buClr>
              <a:buFont typeface="Wingdings" pitchFamily="2" charset="2"/>
              <a:buChar char="l"/>
            </a:pPr>
            <a:r>
              <a:rPr lang="it-IT" sz="2400" b="1" smtClean="0">
                <a:solidFill>
                  <a:schemeClr val="bg1"/>
                </a:solidFill>
              </a:rPr>
              <a:t>Altra testimonianza si ha nel 1575, quando s. Carlo Borromeo, sottopose la chiesa di S. Agata in Cremona, a visita pastorale disponendo nel contempo la ricognizione delle reliquie ivi custodite. Nel riscontrare che la cassetta, era ancora sigillata, senza alcun segno di manomissione, non osò aprirla ma, prostratosi in ginocchio, si limitò solo a pregare e a venerarla.</a:t>
            </a:r>
          </a:p>
          <a:p>
            <a:pPr>
              <a:lnSpc>
                <a:spcPct val="73000"/>
              </a:lnSpc>
              <a:buClr>
                <a:schemeClr val="bg1"/>
              </a:buClr>
              <a:buFont typeface="Wingdings" pitchFamily="2" charset="2"/>
              <a:buChar char="l"/>
            </a:pPr>
            <a:r>
              <a:rPr lang="it-IT" sz="2400" b="1" smtClean="0">
                <a:solidFill>
                  <a:schemeClr val="bg1"/>
                </a:solidFill>
              </a:rPr>
              <a:t>Lo stesso fece poi dopo qualche anno il locale vescovo di Cremona Nicola Sfrondato, divenuto poi in seguito nel 1580 papa Gregorio XIV.</a:t>
            </a:r>
          </a:p>
          <a:p>
            <a:endParaRPr lang="it-IT" smtClean="0"/>
          </a:p>
        </p:txBody>
      </p:sp>
      <p:pic>
        <p:nvPicPr>
          <p:cNvPr id="6" name="Picture 23" descr="tavola-s-agata- 1"/>
          <p:cNvPicPr>
            <a:picLocks noChangeAspect="1" noChangeArrowheads="1"/>
          </p:cNvPicPr>
          <p:nvPr/>
        </p:nvPicPr>
        <p:blipFill>
          <a:blip r:embed="rId2"/>
          <a:srcRect/>
          <a:stretch>
            <a:fillRect/>
          </a:stretch>
        </p:blipFill>
        <p:spPr bwMode="auto">
          <a:xfrm>
            <a:off x="360363" y="1908175"/>
            <a:ext cx="3394075" cy="5327650"/>
          </a:xfrm>
          <a:prstGeom prst="rect">
            <a:avLst/>
          </a:prstGeom>
          <a:noFill/>
          <a:ln w="9525">
            <a:noFill/>
            <a:round/>
            <a:headEnd/>
            <a:tailEnd/>
          </a:ln>
        </p:spPr>
      </p:pic>
      <p:sp>
        <p:nvSpPr>
          <p:cNvPr id="26629" name="Rettangolo 8"/>
          <p:cNvSpPr>
            <a:spLocks noChangeArrowheads="1"/>
          </p:cNvSpPr>
          <p:nvPr/>
        </p:nvSpPr>
        <p:spPr bwMode="auto">
          <a:xfrm>
            <a:off x="1468438" y="7208838"/>
            <a:ext cx="1247775" cy="442912"/>
          </a:xfrm>
          <a:prstGeom prst="rect">
            <a:avLst/>
          </a:prstGeom>
          <a:noFill/>
          <a:ln w="9525">
            <a:noFill/>
            <a:miter lim="800000"/>
            <a:headEnd/>
            <a:tailEnd/>
          </a:ln>
        </p:spPr>
        <p:txBody>
          <a:bodyPr>
            <a:spAutoFit/>
          </a:bodyPr>
          <a:lstStyle/>
          <a:p>
            <a:r>
              <a:rPr lang="it-IT">
                <a:solidFill>
                  <a:srgbClr val="000066"/>
                </a:solidFill>
              </a:rPr>
              <a:t>LATO 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5603">
                                            <p:txEl>
                                              <p:pRg st="1" end="1"/>
                                            </p:txEl>
                                          </p:spTgt>
                                        </p:tgtEl>
                                        <p:attrNameLst>
                                          <p:attrName>style.visibility</p:attrName>
                                        </p:attrNameLst>
                                      </p:cBhvr>
                                      <p:to>
                                        <p:strVal val="visible"/>
                                      </p:to>
                                    </p:set>
                                    <p:animEffect transition="in" filter="dissolve">
                                      <p:cBhvr>
                                        <p:cTn id="14" dur="500"/>
                                        <p:tgtEl>
                                          <p:spTgt spid="2560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Effect transition="in" filter="dissolve">
                                      <p:cBhvr>
                                        <p:cTn id="19" dur="500"/>
                                        <p:tgtEl>
                                          <p:spTgt spid="2560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5603">
                                            <p:txEl>
                                              <p:pRg st="3" end="3"/>
                                            </p:txEl>
                                          </p:spTgt>
                                        </p:tgtEl>
                                        <p:attrNameLst>
                                          <p:attrName>style.visibility</p:attrName>
                                        </p:attrNameLst>
                                      </p:cBhvr>
                                      <p:to>
                                        <p:strVal val="visible"/>
                                      </p:to>
                                    </p:set>
                                    <p:animEffect transition="in" filter="dissolve">
                                      <p:cBhvr>
                                        <p:cTn id="24"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719138" y="179388"/>
            <a:ext cx="8713787" cy="1584325"/>
          </a:xfrm>
        </p:spPr>
        <p:txBody>
          <a:bodyPr/>
          <a:lstStyle/>
          <a:p>
            <a:r>
              <a:rPr lang="it-IT" smtClean="0">
                <a:solidFill>
                  <a:schemeClr val="accent1"/>
                </a:solidFill>
              </a:rPr>
              <a:t>La tavoletta dell’angelo</a:t>
            </a:r>
            <a:br>
              <a:rPr lang="it-IT" smtClean="0">
                <a:solidFill>
                  <a:schemeClr val="accent1"/>
                </a:solidFill>
              </a:rPr>
            </a:br>
            <a:r>
              <a:rPr lang="it-IT" sz="2800" i="1" smtClean="0">
                <a:solidFill>
                  <a:srgbClr val="FFCC00"/>
                </a:solidFill>
              </a:rPr>
              <a:t>“M.S.S.H.D.E.P.L.”</a:t>
            </a:r>
            <a:r>
              <a:rPr lang="it-IT" sz="2800" i="1" smtClean="0">
                <a:solidFill>
                  <a:srgbClr val="FFFF66"/>
                </a:solidFill>
              </a:rPr>
              <a:t/>
            </a:r>
            <a:br>
              <a:rPr lang="it-IT" sz="2800" i="1" smtClean="0">
                <a:solidFill>
                  <a:srgbClr val="FFFF66"/>
                </a:solidFill>
              </a:rPr>
            </a:br>
            <a:endParaRPr lang="it-IT" sz="2800" i="1" smtClean="0">
              <a:solidFill>
                <a:srgbClr val="FFFF66"/>
              </a:solidFill>
            </a:endParaRPr>
          </a:p>
        </p:txBody>
      </p:sp>
      <p:sp>
        <p:nvSpPr>
          <p:cNvPr id="111622" name="Rectangle 6"/>
          <p:cNvSpPr>
            <a:spLocks noGrp="1" noChangeArrowheads="1"/>
          </p:cNvSpPr>
          <p:nvPr>
            <p:ph type="body" sz="half" idx="2"/>
          </p:nvPr>
        </p:nvSpPr>
        <p:spPr>
          <a:xfrm>
            <a:off x="3384550" y="1908175"/>
            <a:ext cx="6696075" cy="5651500"/>
          </a:xfrm>
          <a:solidFill>
            <a:srgbClr val="006699"/>
          </a:solidFill>
        </p:spPr>
        <p:txBody>
          <a:bodyPr/>
          <a:lstStyle/>
          <a:p>
            <a:pPr>
              <a:lnSpc>
                <a:spcPct val="73000"/>
              </a:lnSpc>
              <a:buClr>
                <a:schemeClr val="bg1"/>
              </a:buClr>
              <a:buFont typeface="Wingdings" pitchFamily="2" charset="2"/>
              <a:buChar char="l"/>
            </a:pPr>
            <a:endParaRPr lang="it-IT" sz="1800" b="1" smtClean="0">
              <a:solidFill>
                <a:schemeClr val="bg1"/>
              </a:solidFill>
            </a:endParaRPr>
          </a:p>
          <a:p>
            <a:pPr>
              <a:lnSpc>
                <a:spcPct val="73000"/>
              </a:lnSpc>
              <a:buClr>
                <a:schemeClr val="bg1"/>
              </a:buClr>
              <a:buFont typeface="Wingdings" pitchFamily="2" charset="2"/>
              <a:buChar char="l"/>
            </a:pPr>
            <a:r>
              <a:rPr lang="it-IT" sz="2400" b="1" smtClean="0">
                <a:solidFill>
                  <a:schemeClr val="bg1"/>
                </a:solidFill>
              </a:rPr>
              <a:t>Nel 1760 il Capitolo della Cattedrale e il civico Senato di Catania scrissero all'allora vescovo di Cremona mons. Franceschi, per indurlo a voler effettuare finalmente una ricognizione della preziosa tavoletta dell'elogio di sant'Agata, ma non si ebbe altra risposta, se non l’affermazione che il popolo cremonese non era assolutamente disposto ad aprire la cassetta contenente la lapide di sant'Agata. </a:t>
            </a:r>
          </a:p>
          <a:p>
            <a:pPr>
              <a:lnSpc>
                <a:spcPct val="73000"/>
              </a:lnSpc>
              <a:buClr>
                <a:schemeClr val="bg1"/>
              </a:buClr>
              <a:buFont typeface="Wingdings" pitchFamily="2" charset="2"/>
              <a:buChar char="l"/>
            </a:pPr>
            <a:r>
              <a:rPr lang="it-IT" sz="2400" b="1" smtClean="0">
                <a:solidFill>
                  <a:schemeClr val="bg1"/>
                </a:solidFill>
              </a:rPr>
              <a:t>Altro tentativo fece mons. Salvatore Romeo scrivendo nel 1922, la risposta con relazione di mons. Agostino Desirelli (abate della basilica di sant'Agata in Cremona), fu dello stesso tenore della precedente. </a:t>
            </a:r>
          </a:p>
        </p:txBody>
      </p:sp>
      <p:sp>
        <p:nvSpPr>
          <p:cNvPr id="111630" name="Text Box 14"/>
          <p:cNvSpPr txBox="1">
            <a:spLocks noChangeArrowheads="1"/>
          </p:cNvSpPr>
          <p:nvPr/>
        </p:nvSpPr>
        <p:spPr bwMode="auto">
          <a:xfrm>
            <a:off x="1368425" y="7235825"/>
            <a:ext cx="909638" cy="323850"/>
          </a:xfrm>
          <a:prstGeom prst="rect">
            <a:avLst/>
          </a:prstGeom>
          <a:noFill/>
          <a:ln w="9525">
            <a:noFill/>
            <a:miter lim="800000"/>
            <a:headEnd/>
            <a:tailEnd/>
          </a:ln>
        </p:spPr>
        <p:txBody>
          <a:bodyPr wrap="none">
            <a:spAutoFit/>
          </a:bodyPr>
          <a:lstStyle/>
          <a:p>
            <a:pPr algn="ctr"/>
            <a:r>
              <a:rPr lang="it-IT" sz="1600">
                <a:solidFill>
                  <a:srgbClr val="000066"/>
                </a:solidFill>
              </a:rPr>
              <a:t>LATO B</a:t>
            </a:r>
          </a:p>
        </p:txBody>
      </p:sp>
      <p:pic>
        <p:nvPicPr>
          <p:cNvPr id="111631" name="Picture 15" descr="tavola-s-agata--partic812"/>
          <p:cNvPicPr>
            <a:picLocks noChangeAspect="1" noChangeArrowheads="1"/>
          </p:cNvPicPr>
          <p:nvPr/>
        </p:nvPicPr>
        <p:blipFill>
          <a:blip r:embed="rId2"/>
          <a:srcRect/>
          <a:stretch>
            <a:fillRect/>
          </a:stretch>
        </p:blipFill>
        <p:spPr bwMode="auto">
          <a:xfrm>
            <a:off x="431800" y="1908175"/>
            <a:ext cx="2952750" cy="949325"/>
          </a:xfrm>
          <a:prstGeom prst="rect">
            <a:avLst/>
          </a:prstGeom>
          <a:noFill/>
          <a:ln w="9525">
            <a:noFill/>
            <a:miter lim="800000"/>
            <a:headEnd/>
            <a:tailEnd/>
          </a:ln>
        </p:spPr>
      </p:pic>
      <p:pic>
        <p:nvPicPr>
          <p:cNvPr id="111639" name="Picture 23" descr="sAgata 3"/>
          <p:cNvPicPr>
            <a:picLocks noGrp="1" noChangeAspect="1" noChangeArrowheads="1"/>
          </p:cNvPicPr>
          <p:nvPr>
            <p:ph sz="half" idx="1"/>
          </p:nvPr>
        </p:nvPicPr>
        <p:blipFill>
          <a:blip r:embed="rId3"/>
          <a:srcRect/>
          <a:stretch>
            <a:fillRect/>
          </a:stretch>
        </p:blipFill>
        <p:spPr>
          <a:xfrm>
            <a:off x="431800" y="2916238"/>
            <a:ext cx="2963863" cy="4392612"/>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1630"/>
                                        </p:tgtEl>
                                        <p:attrNameLst>
                                          <p:attrName>style.visibility</p:attrName>
                                        </p:attrNameLst>
                                      </p:cBhvr>
                                      <p:to>
                                        <p:strVal val="visible"/>
                                      </p:to>
                                    </p:set>
                                    <p:animEffect transition="in" filter="wipe(down)">
                                      <p:cBhvr>
                                        <p:cTn id="7" dur="500"/>
                                        <p:tgtEl>
                                          <p:spTgt spid="11163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1631"/>
                                        </p:tgtEl>
                                        <p:attrNameLst>
                                          <p:attrName>style.visibility</p:attrName>
                                        </p:attrNameLst>
                                      </p:cBhvr>
                                      <p:to>
                                        <p:strVal val="visible"/>
                                      </p:to>
                                    </p:set>
                                    <p:anim calcmode="lin" valueType="num">
                                      <p:cBhvr>
                                        <p:cTn id="12" dur="1000" fill="hold"/>
                                        <p:tgtEl>
                                          <p:spTgt spid="111631"/>
                                        </p:tgtEl>
                                        <p:attrNameLst>
                                          <p:attrName>ppt_x</p:attrName>
                                        </p:attrNameLst>
                                      </p:cBhvr>
                                      <p:tavLst>
                                        <p:tav tm="0">
                                          <p:val>
                                            <p:strVal val="#ppt_x-.2"/>
                                          </p:val>
                                        </p:tav>
                                        <p:tav tm="100000">
                                          <p:val>
                                            <p:strVal val="#ppt_x"/>
                                          </p:val>
                                        </p:tav>
                                      </p:tavLst>
                                    </p:anim>
                                    <p:anim calcmode="lin" valueType="num">
                                      <p:cBhvr>
                                        <p:cTn id="13" dur="1000" fill="hold"/>
                                        <p:tgtEl>
                                          <p:spTgt spid="11163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1631"/>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11639"/>
                                        </p:tgtEl>
                                        <p:attrNameLst>
                                          <p:attrName>style.visibility</p:attrName>
                                        </p:attrNameLst>
                                      </p:cBhvr>
                                      <p:to>
                                        <p:strVal val="visible"/>
                                      </p:to>
                                    </p:set>
                                    <p:anim calcmode="lin" valueType="num">
                                      <p:cBhvr>
                                        <p:cTn id="19" dur="1000" fill="hold"/>
                                        <p:tgtEl>
                                          <p:spTgt spid="111639"/>
                                        </p:tgtEl>
                                        <p:attrNameLst>
                                          <p:attrName>ppt_x</p:attrName>
                                        </p:attrNameLst>
                                      </p:cBhvr>
                                      <p:tavLst>
                                        <p:tav tm="0">
                                          <p:val>
                                            <p:strVal val="#ppt_x-.2"/>
                                          </p:val>
                                        </p:tav>
                                        <p:tav tm="100000">
                                          <p:val>
                                            <p:strVal val="#ppt_x"/>
                                          </p:val>
                                        </p:tav>
                                      </p:tavLst>
                                    </p:anim>
                                    <p:anim calcmode="lin" valueType="num">
                                      <p:cBhvr>
                                        <p:cTn id="20" dur="1000" fill="hold"/>
                                        <p:tgtEl>
                                          <p:spTgt spid="11163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163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1622">
                                            <p:txEl>
                                              <p:pRg st="1" end="1"/>
                                            </p:txEl>
                                          </p:spTgt>
                                        </p:tgtEl>
                                        <p:attrNameLst>
                                          <p:attrName>style.visibility</p:attrName>
                                        </p:attrNameLst>
                                      </p:cBhvr>
                                      <p:to>
                                        <p:strVal val="visible"/>
                                      </p:to>
                                    </p:set>
                                    <p:animEffect transition="in" filter="dissolve">
                                      <p:cBhvr>
                                        <p:cTn id="26" dur="500"/>
                                        <p:tgtEl>
                                          <p:spTgt spid="11162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1622">
                                            <p:txEl>
                                              <p:pRg st="2" end="2"/>
                                            </p:txEl>
                                          </p:spTgt>
                                        </p:tgtEl>
                                        <p:attrNameLst>
                                          <p:attrName>style.visibility</p:attrName>
                                        </p:attrNameLst>
                                      </p:cBhvr>
                                      <p:to>
                                        <p:strVal val="visible"/>
                                      </p:to>
                                    </p:set>
                                    <p:animEffect transition="in" filter="dissolve">
                                      <p:cBhvr>
                                        <p:cTn id="31" dur="500"/>
                                        <p:tgtEl>
                                          <p:spTgt spid="1116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a:xfrm>
            <a:off x="754063" y="207963"/>
            <a:ext cx="8602662" cy="1257300"/>
          </a:xfrm>
        </p:spPr>
        <p:txBody>
          <a:bodyPr/>
          <a:lstStyle/>
          <a:p>
            <a:r>
              <a:rPr lang="it-IT" sz="5400" smtClean="0">
                <a:solidFill>
                  <a:schemeClr val="accent1"/>
                </a:solidFill>
              </a:rPr>
              <a:t>La tavoletta a Cremona</a:t>
            </a:r>
          </a:p>
        </p:txBody>
      </p:sp>
      <p:sp>
        <p:nvSpPr>
          <p:cNvPr id="27652" name="Segnaposto testo 3"/>
          <p:cNvSpPr>
            <a:spLocks noGrp="1"/>
          </p:cNvSpPr>
          <p:nvPr>
            <p:ph type="body" sz="half" idx="2"/>
          </p:nvPr>
        </p:nvSpPr>
        <p:spPr>
          <a:xfrm>
            <a:off x="3455988" y="1922463"/>
            <a:ext cx="6624637" cy="5637212"/>
          </a:xfrm>
          <a:solidFill>
            <a:srgbClr val="006699"/>
          </a:solidFill>
        </p:spPr>
        <p:txBody>
          <a:bodyPr/>
          <a:lstStyle/>
          <a:p>
            <a:pPr>
              <a:lnSpc>
                <a:spcPct val="73000"/>
              </a:lnSpc>
              <a:buClr>
                <a:schemeClr val="bg1"/>
              </a:buClr>
              <a:buFont typeface="Wingdings" pitchFamily="2" charset="2"/>
              <a:buChar char="l"/>
            </a:pPr>
            <a:endParaRPr lang="it-IT" sz="2800" b="1" smtClean="0">
              <a:solidFill>
                <a:schemeClr val="bg1"/>
              </a:solidFill>
            </a:endParaRPr>
          </a:p>
          <a:p>
            <a:pPr>
              <a:lnSpc>
                <a:spcPct val="73000"/>
              </a:lnSpc>
              <a:buClr>
                <a:schemeClr val="bg1"/>
              </a:buClr>
            </a:pPr>
            <a:r>
              <a:rPr lang="it-IT" sz="2800" b="1" smtClean="0">
                <a:solidFill>
                  <a:schemeClr val="bg1"/>
                </a:solidFill>
              </a:rPr>
              <a:t>L'ultimo tentativo, andato a vuoto, fu fatto nel 1951 dal Sac. Giuseppe Consoli.</a:t>
            </a:r>
          </a:p>
          <a:p>
            <a:pPr>
              <a:lnSpc>
                <a:spcPct val="73000"/>
              </a:lnSpc>
              <a:buClr>
                <a:schemeClr val="bg1"/>
              </a:buClr>
              <a:buFont typeface="Wingdings" pitchFamily="2" charset="2"/>
              <a:buChar char="l"/>
            </a:pPr>
            <a:endParaRPr lang="it-IT" sz="2800" b="1" smtClean="0">
              <a:solidFill>
                <a:schemeClr val="bg1"/>
              </a:solidFill>
            </a:endParaRPr>
          </a:p>
          <a:p>
            <a:pPr>
              <a:lnSpc>
                <a:spcPct val="73000"/>
              </a:lnSpc>
              <a:buClr>
                <a:schemeClr val="bg1"/>
              </a:buClr>
              <a:buFont typeface="Wingdings" pitchFamily="2" charset="2"/>
              <a:buChar char="l"/>
            </a:pPr>
            <a:r>
              <a:rPr lang="it-IT" sz="2800" b="1" smtClean="0">
                <a:solidFill>
                  <a:schemeClr val="bg1"/>
                </a:solidFill>
              </a:rPr>
              <a:t>Soltanto a metà degli anni Settanta, durante i lavori di restauro, fu fatta una radiografia della “ tavola ”. Si accertò finalmente che, all’interno, si trova un corpo estraneo di ridotte dimensioni, ma nessuno ancora oggi ha voluto violare il mistero che nasconde quella preziosa reliquia.</a:t>
            </a:r>
          </a:p>
          <a:p>
            <a:endParaRPr lang="it-IT" smtClean="0"/>
          </a:p>
        </p:txBody>
      </p:sp>
      <p:pic>
        <p:nvPicPr>
          <p:cNvPr id="28678" name="Picture 6" descr="D:\DOCUMENTI\FILIPPO\CHIESA CATTOLICA\immagini\S. AGATA\tavolettacentro.jpg"/>
          <p:cNvPicPr>
            <a:picLocks noGrp="1" noChangeAspect="1" noChangeArrowheads="1"/>
          </p:cNvPicPr>
          <p:nvPr>
            <p:ph sz="half" idx="1"/>
          </p:nvPr>
        </p:nvPicPr>
        <p:blipFill>
          <a:blip r:embed="rId2"/>
          <a:srcRect/>
          <a:stretch>
            <a:fillRect/>
          </a:stretch>
        </p:blipFill>
        <p:spPr>
          <a:xfrm>
            <a:off x="455613" y="1979613"/>
            <a:ext cx="2928937" cy="5519737"/>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amond(in)">
                                      <p:cBhvr>
                                        <p:cTn id="7" dur="2000"/>
                                        <p:tgtEl>
                                          <p:spTgt spid="286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652">
                                            <p:txEl>
                                              <p:pRg st="1" end="1"/>
                                            </p:txEl>
                                          </p:spTgt>
                                        </p:tgtEl>
                                        <p:attrNameLst>
                                          <p:attrName>style.visibility</p:attrName>
                                        </p:attrNameLst>
                                      </p:cBhvr>
                                      <p:to>
                                        <p:strVal val="visible"/>
                                      </p:to>
                                    </p:set>
                                    <p:animEffect transition="in" filter="dissolve">
                                      <p:cBhvr>
                                        <p:cTn id="12" dur="500"/>
                                        <p:tgtEl>
                                          <p:spTgt spid="276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652">
                                            <p:txEl>
                                              <p:pRg st="3" end="3"/>
                                            </p:txEl>
                                          </p:spTgt>
                                        </p:tgtEl>
                                        <p:attrNameLst>
                                          <p:attrName>style.visibility</p:attrName>
                                        </p:attrNameLst>
                                      </p:cBhvr>
                                      <p:to>
                                        <p:strVal val="visible"/>
                                      </p:to>
                                    </p:set>
                                    <p:animEffect transition="in" filter="dissolve">
                                      <p:cBhvr>
                                        <p:cTn id="17" dur="500"/>
                                        <p:tgtEl>
                                          <p:spTgt spid="276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5"/>
          <p:cNvSpPr>
            <a:spLocks noGrp="1"/>
          </p:cNvSpPr>
          <p:nvPr>
            <p:ph type="title"/>
          </p:nvPr>
        </p:nvSpPr>
        <p:spPr>
          <a:xfrm>
            <a:off x="396875" y="279400"/>
            <a:ext cx="9683750" cy="1257300"/>
          </a:xfrm>
        </p:spPr>
        <p:txBody>
          <a:bodyPr/>
          <a:lstStyle/>
          <a:p>
            <a:r>
              <a:rPr lang="it-IT" smtClean="0">
                <a:solidFill>
                  <a:schemeClr val="accent1"/>
                </a:solidFill>
              </a:rPr>
              <a:t>S. AGATA</a:t>
            </a:r>
            <a:br>
              <a:rPr lang="it-IT" smtClean="0">
                <a:solidFill>
                  <a:schemeClr val="accent1"/>
                </a:solidFill>
              </a:rPr>
            </a:br>
            <a:r>
              <a:rPr lang="it-IT" smtClean="0">
                <a:solidFill>
                  <a:schemeClr val="accent1"/>
                </a:solidFill>
              </a:rPr>
              <a:t>intercede contro i pericoli dell’Etna</a:t>
            </a:r>
          </a:p>
        </p:txBody>
      </p:sp>
      <p:pic>
        <p:nvPicPr>
          <p:cNvPr id="8" name="Picture 11" descr="s_agata"/>
          <p:cNvPicPr>
            <a:picLocks noGrp="1" noChangeAspect="1" noChangeArrowheads="1"/>
          </p:cNvPicPr>
          <p:nvPr>
            <p:ph sz="half" idx="1"/>
          </p:nvPr>
        </p:nvPicPr>
        <p:blipFill>
          <a:blip r:embed="rId2"/>
          <a:srcRect/>
          <a:stretch>
            <a:fillRect/>
          </a:stretch>
        </p:blipFill>
        <p:spPr>
          <a:xfrm>
            <a:off x="396875" y="1851025"/>
            <a:ext cx="3140075" cy="5708650"/>
          </a:xfrm>
          <a:noFill/>
        </p:spPr>
      </p:pic>
      <p:sp>
        <p:nvSpPr>
          <p:cNvPr id="28676" name="Segnaposto testo 3"/>
          <p:cNvSpPr>
            <a:spLocks noGrp="1"/>
          </p:cNvSpPr>
          <p:nvPr>
            <p:ph type="body" sz="half" idx="2"/>
          </p:nvPr>
        </p:nvSpPr>
        <p:spPr>
          <a:xfrm>
            <a:off x="3540125" y="1851025"/>
            <a:ext cx="6540500" cy="5708650"/>
          </a:xfrm>
          <a:solidFill>
            <a:srgbClr val="006699"/>
          </a:solidFill>
        </p:spPr>
        <p:txBody>
          <a:bodyPr/>
          <a:lstStyle/>
          <a:p>
            <a:pPr>
              <a:buClr>
                <a:schemeClr val="bg1"/>
              </a:buClr>
            </a:pPr>
            <a:r>
              <a:rPr lang="it-IT" sz="2800" b="1" smtClean="0">
                <a:solidFill>
                  <a:schemeClr val="bg1"/>
                </a:solidFill>
              </a:rPr>
              <a:t>Ad un anno esatto dalla sua sepoltura: il primo febbraio inizia una consistente ed impetuosa colata lavica dell'Etna che, liquefacendo tutto ciò che incontra sul suo cammino, si dirige verso la città di Catania; gli abitanti dei villaggi fuggono e vanno al sepolcro di Agata; preso il velo che lo ricopre, lo oppongono alla colata lavica e questa, immediatamente e miracolosamente, si ferma:              é il 5 febbraio del 252.</a:t>
            </a:r>
          </a:p>
          <a:p>
            <a:endParaRPr lang="it-IT"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676">
                                            <p:txEl>
                                              <p:pRg st="0" end="0"/>
                                            </p:txEl>
                                          </p:spTgt>
                                        </p:tgtEl>
                                        <p:attrNameLst>
                                          <p:attrName>style.visibility</p:attrName>
                                        </p:attrNameLst>
                                      </p:cBhvr>
                                      <p:to>
                                        <p:strVal val="visible"/>
                                      </p:to>
                                    </p:set>
                                    <p:animEffect transition="in" filter="dissolve">
                                      <p:cBhvr>
                                        <p:cTn id="14" dur="500"/>
                                        <p:tgtEl>
                                          <p:spTgt spid="28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xfrm>
            <a:off x="792163" y="250825"/>
            <a:ext cx="8602662" cy="1257300"/>
          </a:xfrm>
        </p:spPr>
        <p:txBody>
          <a:bodyPr/>
          <a:lstStyle/>
          <a:p>
            <a:r>
              <a:rPr lang="it-IT" sz="5400" smtClean="0">
                <a:solidFill>
                  <a:schemeClr val="accent1"/>
                </a:solidFill>
              </a:rPr>
              <a:t>Reliquiario del velo</a:t>
            </a:r>
          </a:p>
        </p:txBody>
      </p:sp>
      <p:sp>
        <p:nvSpPr>
          <p:cNvPr id="30723" name="Segnaposto testo 3"/>
          <p:cNvSpPr>
            <a:spLocks noGrp="1"/>
          </p:cNvSpPr>
          <p:nvPr>
            <p:ph type="body" sz="half" idx="2"/>
          </p:nvPr>
        </p:nvSpPr>
        <p:spPr>
          <a:xfrm>
            <a:off x="7993063" y="2339975"/>
            <a:ext cx="2087562" cy="4752975"/>
          </a:xfrm>
          <a:solidFill>
            <a:srgbClr val="006699"/>
          </a:solidFill>
        </p:spPr>
        <p:txBody>
          <a:bodyPr/>
          <a:lstStyle/>
          <a:p>
            <a:pPr>
              <a:buFont typeface="Wingdings" pitchFamily="2" charset="2"/>
              <a:buNone/>
            </a:pPr>
            <a:endParaRPr lang="it-IT" sz="2400" b="1" smtClean="0">
              <a:solidFill>
                <a:schemeClr val="bg1"/>
              </a:solidFill>
            </a:endParaRPr>
          </a:p>
          <a:p>
            <a:pPr>
              <a:buFont typeface="Wingdings" pitchFamily="2" charset="2"/>
              <a:buNone/>
            </a:pPr>
            <a:endParaRPr lang="it-IT" sz="2400" b="1" smtClean="0">
              <a:solidFill>
                <a:schemeClr val="bg1"/>
              </a:solidFill>
            </a:endParaRPr>
          </a:p>
          <a:p>
            <a:pPr>
              <a:buFont typeface="Wingdings" pitchFamily="2" charset="2"/>
              <a:buNone/>
            </a:pPr>
            <a:r>
              <a:rPr lang="it-IT" sz="2400" b="1" smtClean="0">
                <a:solidFill>
                  <a:schemeClr val="bg1"/>
                </a:solidFill>
              </a:rPr>
              <a:t>L’iscrizione latina posta ai lati della base del reliquiario ci ricorda l’evento descritto.</a:t>
            </a:r>
          </a:p>
        </p:txBody>
      </p:sp>
      <p:pic>
        <p:nvPicPr>
          <p:cNvPr id="30724" name="Picture 2" descr="D:\DOCUMENTI\FILIPPO\CHIESA CATTOLICA\SANTI\S. AGATA\Velo di Sant Agata in Parrocchia 13-01-2009\DSC02359.JPG"/>
          <p:cNvPicPr>
            <a:picLocks noGrp="1" noChangeAspect="1" noChangeArrowheads="1"/>
          </p:cNvPicPr>
          <p:nvPr>
            <p:ph sz="half" idx="1"/>
          </p:nvPr>
        </p:nvPicPr>
        <p:blipFill>
          <a:blip r:embed="rId2"/>
          <a:srcRect/>
          <a:stretch>
            <a:fillRect/>
          </a:stretch>
        </p:blipFill>
        <p:spPr>
          <a:xfrm>
            <a:off x="1944688" y="2339975"/>
            <a:ext cx="6002337" cy="4730750"/>
          </a:xfrm>
          <a:noFill/>
        </p:spPr>
      </p:pic>
      <p:pic>
        <p:nvPicPr>
          <p:cNvPr id="30725" name="Picture 7" descr="velo"/>
          <p:cNvPicPr>
            <a:picLocks noChangeAspect="1" noChangeArrowheads="1"/>
          </p:cNvPicPr>
          <p:nvPr/>
        </p:nvPicPr>
        <p:blipFill>
          <a:blip r:embed="rId3"/>
          <a:srcRect/>
          <a:stretch>
            <a:fillRect/>
          </a:stretch>
        </p:blipFill>
        <p:spPr bwMode="auto">
          <a:xfrm>
            <a:off x="431800" y="2051050"/>
            <a:ext cx="1393825" cy="5329238"/>
          </a:xfrm>
          <a:prstGeom prst="rect">
            <a:avLst/>
          </a:prstGeom>
          <a:noFill/>
          <a:ln w="9525">
            <a:noFill/>
            <a:round/>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title"/>
          </p:nvPr>
        </p:nvSpPr>
        <p:spPr>
          <a:xfrm>
            <a:off x="863600" y="250825"/>
            <a:ext cx="8602663" cy="1257300"/>
          </a:xfrm>
        </p:spPr>
        <p:txBody>
          <a:bodyPr/>
          <a:lstStyle/>
          <a:p>
            <a:r>
              <a:rPr lang="it-IT" smtClean="0">
                <a:solidFill>
                  <a:schemeClr val="accent1"/>
                </a:solidFill>
              </a:rPr>
              <a:t>NOTA PRELIMINARE</a:t>
            </a:r>
          </a:p>
        </p:txBody>
      </p:sp>
      <p:sp>
        <p:nvSpPr>
          <p:cNvPr id="115719" name="Rectangle 7"/>
          <p:cNvSpPr>
            <a:spLocks noGrp="1" noChangeArrowheads="1"/>
          </p:cNvSpPr>
          <p:nvPr>
            <p:ph type="body" sz="half" idx="1"/>
          </p:nvPr>
        </p:nvSpPr>
        <p:spPr>
          <a:xfrm>
            <a:off x="431800" y="1908175"/>
            <a:ext cx="5545138" cy="5651500"/>
          </a:xfrm>
          <a:solidFill>
            <a:srgbClr val="006699"/>
          </a:solidFill>
        </p:spPr>
        <p:txBody>
          <a:bodyPr/>
          <a:lstStyle/>
          <a:p>
            <a:pPr>
              <a:lnSpc>
                <a:spcPct val="73000"/>
              </a:lnSpc>
              <a:buClr>
                <a:schemeClr val="bg1"/>
              </a:buClr>
            </a:pPr>
            <a:endParaRPr lang="it-IT" sz="2600" b="1" smtClean="0">
              <a:solidFill>
                <a:schemeClr val="bg1"/>
              </a:solidFill>
            </a:endParaRPr>
          </a:p>
          <a:p>
            <a:pPr>
              <a:lnSpc>
                <a:spcPct val="73000"/>
              </a:lnSpc>
              <a:buClr>
                <a:schemeClr val="bg1"/>
              </a:buClr>
            </a:pPr>
            <a:r>
              <a:rPr lang="it-IT" sz="2600" b="1" smtClean="0">
                <a:solidFill>
                  <a:schemeClr val="bg1"/>
                </a:solidFill>
                <a:ea typeface="Batang" pitchFamily="18" charset="-127"/>
                <a:cs typeface="Arial Unicode MS" pitchFamily="34" charset="-128"/>
              </a:rPr>
              <a:t>Del martirio di Agata (anno 251) non si hanno gli Atti originali, distrutti durante la persecuzione di Diocleziano (anno 303), ma soltanto narrazioni redatte molto tempo dopo.</a:t>
            </a:r>
          </a:p>
          <a:p>
            <a:pPr>
              <a:lnSpc>
                <a:spcPct val="73000"/>
              </a:lnSpc>
              <a:buClr>
                <a:schemeClr val="bg1"/>
              </a:buClr>
              <a:buFont typeface="Wingdings" pitchFamily="2" charset="2"/>
              <a:buChar char="l"/>
            </a:pPr>
            <a:r>
              <a:rPr lang="it-IT" sz="2600" b="1" smtClean="0">
                <a:solidFill>
                  <a:schemeClr val="bg1"/>
                </a:solidFill>
                <a:ea typeface="Batang" pitchFamily="18" charset="-127"/>
                <a:cs typeface="Arial Unicode MS" pitchFamily="34" charset="-128"/>
              </a:rPr>
              <a:t>Rimase però nel popolo la tradizione  orale, fissata per iscritto sulla fine del secolo IV, questa è la fonte comune da dove trassero i racconti delle Passio di S. Agata (una in latino e un’altra in greco), che ci tramandano la sua storia, questi scritti risalenti al V-VI secolo, purtroppo sono andati perduti.</a:t>
            </a:r>
          </a:p>
          <a:p>
            <a:pPr>
              <a:lnSpc>
                <a:spcPct val="73000"/>
              </a:lnSpc>
              <a:buClr>
                <a:schemeClr val="bg1"/>
              </a:buClr>
              <a:buFont typeface="Wingdings" pitchFamily="2" charset="2"/>
              <a:buChar char="l"/>
            </a:pPr>
            <a:endParaRPr lang="it-IT" sz="1600" b="1" smtClean="0">
              <a:solidFill>
                <a:schemeClr val="bg1"/>
              </a:solidFill>
            </a:endParaRPr>
          </a:p>
          <a:p>
            <a:pPr>
              <a:lnSpc>
                <a:spcPct val="73000"/>
              </a:lnSpc>
            </a:pPr>
            <a:endParaRPr lang="it-IT" sz="1600" smtClean="0">
              <a:solidFill>
                <a:schemeClr val="bg1"/>
              </a:solidFill>
            </a:endParaRPr>
          </a:p>
        </p:txBody>
      </p:sp>
      <p:pic>
        <p:nvPicPr>
          <p:cNvPr id="115717" name="Picture 5" descr="busto_DX"/>
          <p:cNvPicPr>
            <a:picLocks noGrp="1" noChangeAspect="1" noChangeArrowheads="1"/>
          </p:cNvPicPr>
          <p:nvPr>
            <p:ph sz="half" idx="2"/>
          </p:nvPr>
        </p:nvPicPr>
        <p:blipFill>
          <a:blip r:embed="rId2"/>
          <a:srcRect/>
          <a:stretch>
            <a:fillRect/>
          </a:stretch>
        </p:blipFill>
        <p:spPr>
          <a:xfrm>
            <a:off x="5976938" y="1908175"/>
            <a:ext cx="4103687" cy="56515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diamond(in)">
                                      <p:cBhvr>
                                        <p:cTn id="7" dur="2000"/>
                                        <p:tgtEl>
                                          <p:spTgt spid="1157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5719">
                                            <p:txEl>
                                              <p:pRg st="1" end="1"/>
                                            </p:txEl>
                                          </p:spTgt>
                                        </p:tgtEl>
                                        <p:attrNameLst>
                                          <p:attrName>style.visibility</p:attrName>
                                        </p:attrNameLst>
                                      </p:cBhvr>
                                      <p:to>
                                        <p:strVal val="visible"/>
                                      </p:to>
                                    </p:set>
                                    <p:animEffect transition="in" filter="dissolve">
                                      <p:cBhvr>
                                        <p:cTn id="12" dur="500"/>
                                        <p:tgtEl>
                                          <p:spTgt spid="1157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5719">
                                            <p:txEl>
                                              <p:pRg st="2" end="2"/>
                                            </p:txEl>
                                          </p:spTgt>
                                        </p:tgtEl>
                                        <p:attrNameLst>
                                          <p:attrName>style.visibility</p:attrName>
                                        </p:attrNameLst>
                                      </p:cBhvr>
                                      <p:to>
                                        <p:strVal val="visible"/>
                                      </p:to>
                                    </p:set>
                                    <p:animEffect transition="in" filter="dissolve">
                                      <p:cBhvr>
                                        <p:cTn id="17" dur="500"/>
                                        <p:tgtEl>
                                          <p:spTgt spid="1157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it-IT" smtClean="0">
                <a:solidFill>
                  <a:schemeClr val="accent1"/>
                </a:solidFill>
              </a:rPr>
              <a:t>IL VELO E LA LAVA DELL’ETNA</a:t>
            </a:r>
          </a:p>
        </p:txBody>
      </p:sp>
      <p:sp>
        <p:nvSpPr>
          <p:cNvPr id="110595" name="Rectangle 3"/>
          <p:cNvSpPr>
            <a:spLocks noGrp="1" noChangeArrowheads="1"/>
          </p:cNvSpPr>
          <p:nvPr>
            <p:ph type="body" sz="half" idx="3"/>
          </p:nvPr>
        </p:nvSpPr>
        <p:spPr>
          <a:xfrm>
            <a:off x="4392613" y="1908175"/>
            <a:ext cx="5688012" cy="5651500"/>
          </a:xfrm>
          <a:solidFill>
            <a:srgbClr val="006699"/>
          </a:solidFill>
        </p:spPr>
        <p:txBody>
          <a:bodyPr/>
          <a:lstStyle/>
          <a:p>
            <a:pPr>
              <a:lnSpc>
                <a:spcPct val="73000"/>
              </a:lnSpc>
              <a:buClr>
                <a:schemeClr val="bg1"/>
              </a:buClr>
              <a:buFont typeface="Wingdings" pitchFamily="2" charset="2"/>
              <a:buChar char="l"/>
            </a:pPr>
            <a:endParaRPr lang="it-IT" sz="2800" b="1" smtClean="0">
              <a:solidFill>
                <a:schemeClr val="bg1"/>
              </a:solidFill>
            </a:endParaRPr>
          </a:p>
          <a:p>
            <a:pPr>
              <a:lnSpc>
                <a:spcPct val="73000"/>
              </a:lnSpc>
              <a:buClr>
                <a:schemeClr val="bg1"/>
              </a:buClr>
              <a:buFont typeface="Wingdings" pitchFamily="2" charset="2"/>
              <a:buChar char="l"/>
            </a:pPr>
            <a:r>
              <a:rPr lang="it-IT" sz="2800" b="1" smtClean="0">
                <a:solidFill>
                  <a:schemeClr val="bg1"/>
                </a:solidFill>
              </a:rPr>
              <a:t>L'ultimo episodio é del 1886: quando la lava, giunta in prossimità del comune di Nicolosi, si è fermata in presenza del velo della santa portato in processione dal l'arcivescovo Giuseppe Benedetto Dusmet (1867-1894, proclamato beato nel 1988).</a:t>
            </a:r>
          </a:p>
          <a:p>
            <a:pPr>
              <a:lnSpc>
                <a:spcPct val="73000"/>
              </a:lnSpc>
              <a:buClr>
                <a:schemeClr val="bg1"/>
              </a:buClr>
              <a:buFont typeface="Wingdings" pitchFamily="2" charset="2"/>
              <a:buChar char="l"/>
            </a:pPr>
            <a:r>
              <a:rPr lang="it-IT" sz="2800" b="1" smtClean="0">
                <a:solidFill>
                  <a:schemeClr val="bg1"/>
                </a:solidFill>
              </a:rPr>
              <a:t>Un dipinto nella chiesa madre e un altarino nel punto dove la colata si fermò, ricordano l’evento.  </a:t>
            </a:r>
          </a:p>
        </p:txBody>
      </p:sp>
      <p:pic>
        <p:nvPicPr>
          <p:cNvPr id="110601" name="Picture 9" descr="Altarino Nicolosi"/>
          <p:cNvPicPr>
            <a:picLocks noGrp="1" noChangeAspect="1" noChangeArrowheads="1"/>
          </p:cNvPicPr>
          <p:nvPr>
            <p:ph sz="quarter" idx="1"/>
          </p:nvPr>
        </p:nvPicPr>
        <p:blipFill>
          <a:blip r:embed="rId2"/>
          <a:srcRect/>
          <a:stretch>
            <a:fillRect/>
          </a:stretch>
        </p:blipFill>
        <p:spPr>
          <a:xfrm>
            <a:off x="431800" y="4572000"/>
            <a:ext cx="3887788" cy="2987675"/>
          </a:xfrm>
          <a:noFill/>
        </p:spPr>
      </p:pic>
      <p:pic>
        <p:nvPicPr>
          <p:cNvPr id="110602" name="Picture 10" descr="Dusmet lava a Nicolosi"/>
          <p:cNvPicPr>
            <a:picLocks noGrp="1" noChangeAspect="1" noChangeArrowheads="1"/>
          </p:cNvPicPr>
          <p:nvPr>
            <p:ph sz="quarter" idx="2"/>
          </p:nvPr>
        </p:nvPicPr>
        <p:blipFill>
          <a:blip r:embed="rId3"/>
          <a:srcRect/>
          <a:stretch>
            <a:fillRect/>
          </a:stretch>
        </p:blipFill>
        <p:spPr>
          <a:xfrm>
            <a:off x="431800" y="1908175"/>
            <a:ext cx="3868738" cy="2624138"/>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595">
                                            <p:txEl>
                                              <p:pRg st="1" end="1"/>
                                            </p:txEl>
                                          </p:spTgt>
                                        </p:tgtEl>
                                        <p:attrNameLst>
                                          <p:attrName>style.visibility</p:attrName>
                                        </p:attrNameLst>
                                      </p:cBhvr>
                                      <p:to>
                                        <p:strVal val="visible"/>
                                      </p:to>
                                    </p:set>
                                    <p:animEffect transition="in" filter="dissolve">
                                      <p:cBhvr>
                                        <p:cTn id="7" dur="500"/>
                                        <p:tgtEl>
                                          <p:spTgt spid="1105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602"/>
                                        </p:tgtEl>
                                        <p:attrNameLst>
                                          <p:attrName>style.visibility</p:attrName>
                                        </p:attrNameLst>
                                      </p:cBhvr>
                                      <p:to>
                                        <p:strVal val="visible"/>
                                      </p:to>
                                    </p:set>
                                    <p:animEffect transition="in" filter="fade">
                                      <p:cBhvr>
                                        <p:cTn id="12" dur="2000"/>
                                        <p:tgtEl>
                                          <p:spTgt spid="1106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0595">
                                            <p:txEl>
                                              <p:pRg st="2" end="2"/>
                                            </p:txEl>
                                          </p:spTgt>
                                        </p:tgtEl>
                                        <p:attrNameLst>
                                          <p:attrName>style.visibility</p:attrName>
                                        </p:attrNameLst>
                                      </p:cBhvr>
                                      <p:to>
                                        <p:strVal val="visible"/>
                                      </p:to>
                                    </p:set>
                                    <p:animEffect transition="in" filter="dissolve">
                                      <p:cBhvr>
                                        <p:cTn id="17" dur="500"/>
                                        <p:tgtEl>
                                          <p:spTgt spid="1105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10601"/>
                                        </p:tgtEl>
                                        <p:attrNameLst>
                                          <p:attrName>style.visibility</p:attrName>
                                        </p:attrNameLst>
                                      </p:cBhvr>
                                      <p:to>
                                        <p:strVal val="visible"/>
                                      </p:to>
                                    </p:set>
                                    <p:animEffect transition="in" filter="diamond(in)">
                                      <p:cBhvr>
                                        <p:cTn id="22" dur="2000"/>
                                        <p:tgtEl>
                                          <p:spTgt spid="110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19138" y="323850"/>
            <a:ext cx="8602662" cy="1257300"/>
          </a:xfrm>
        </p:spPr>
        <p:txBody>
          <a:bodyPr/>
          <a:lstStyle/>
          <a:p>
            <a:r>
              <a:rPr lang="it-IT" smtClean="0">
                <a:solidFill>
                  <a:schemeClr val="accent1"/>
                </a:solidFill>
              </a:rPr>
              <a:t>L’ESILIO</a:t>
            </a:r>
            <a:br>
              <a:rPr lang="it-IT" smtClean="0">
                <a:solidFill>
                  <a:schemeClr val="accent1"/>
                </a:solidFill>
              </a:rPr>
            </a:br>
            <a:r>
              <a:rPr lang="it-IT" smtClean="0">
                <a:solidFill>
                  <a:schemeClr val="accent1"/>
                </a:solidFill>
              </a:rPr>
              <a:t>DURATO 86 ANNI</a:t>
            </a:r>
          </a:p>
        </p:txBody>
      </p:sp>
      <p:sp>
        <p:nvSpPr>
          <p:cNvPr id="75781" name="Rectangle 5"/>
          <p:cNvSpPr>
            <a:spLocks noGrp="1" noChangeArrowheads="1"/>
          </p:cNvSpPr>
          <p:nvPr>
            <p:ph type="body" sz="half" idx="3"/>
          </p:nvPr>
        </p:nvSpPr>
        <p:spPr>
          <a:xfrm>
            <a:off x="5256213" y="1908175"/>
            <a:ext cx="4824412" cy="5651500"/>
          </a:xfrm>
          <a:solidFill>
            <a:srgbClr val="006699"/>
          </a:solidFill>
        </p:spPr>
        <p:txBody>
          <a:bodyPr/>
          <a:lstStyle/>
          <a:p>
            <a:pPr>
              <a:buClr>
                <a:schemeClr val="bg1"/>
              </a:buClr>
              <a:buFont typeface="Wingdings" pitchFamily="2" charset="2"/>
              <a:buChar char="l"/>
            </a:pPr>
            <a:r>
              <a:rPr lang="it-IT" sz="2400" b="1" smtClean="0">
                <a:solidFill>
                  <a:schemeClr val="bg1"/>
                </a:solidFill>
              </a:rPr>
              <a:t>Durante la dominazione saracena dell’anno 1040, il generale bizantino Giorgio Maniace, pensò di inviare a Costantinopoli, il corpo di       S. Agata.</a:t>
            </a:r>
          </a:p>
          <a:p>
            <a:pPr>
              <a:buClr>
                <a:schemeClr val="bg1"/>
              </a:buClr>
              <a:buFont typeface="Wingdings" pitchFamily="2" charset="2"/>
              <a:buChar char="l"/>
            </a:pPr>
            <a:r>
              <a:rPr lang="it-IT" sz="2400" b="1" smtClean="0">
                <a:solidFill>
                  <a:schemeClr val="bg1"/>
                </a:solidFill>
              </a:rPr>
              <a:t>I catanesi, videro partire le reliquie, accompagnandole con la preghiera fino all’estrema vista dello Ionio.</a:t>
            </a:r>
          </a:p>
          <a:p>
            <a:pPr>
              <a:buClr>
                <a:schemeClr val="bg1"/>
              </a:buClr>
              <a:buFont typeface="Wingdings" pitchFamily="2" charset="2"/>
              <a:buChar char="l"/>
            </a:pPr>
            <a:r>
              <a:rPr lang="it-IT" sz="2400" b="1" smtClean="0">
                <a:solidFill>
                  <a:schemeClr val="bg1"/>
                </a:solidFill>
              </a:rPr>
              <a:t>Un monumento marmoreo sulla via Dusmet, ricorda il luogo della partenza.</a:t>
            </a:r>
            <a:r>
              <a:rPr lang="it-IT" sz="2400" smtClean="0"/>
              <a:t> </a:t>
            </a:r>
          </a:p>
        </p:txBody>
      </p:sp>
      <p:pic>
        <p:nvPicPr>
          <p:cNvPr id="75795" name="Picture 19" descr="P2100024"/>
          <p:cNvPicPr>
            <a:picLocks noGrp="1" noChangeAspect="1" noChangeArrowheads="1"/>
          </p:cNvPicPr>
          <p:nvPr>
            <p:ph sz="quarter" idx="1"/>
          </p:nvPr>
        </p:nvPicPr>
        <p:blipFill>
          <a:blip r:embed="rId2"/>
          <a:srcRect/>
          <a:stretch>
            <a:fillRect/>
          </a:stretch>
        </p:blipFill>
        <p:spPr>
          <a:xfrm>
            <a:off x="525463" y="3924300"/>
            <a:ext cx="4637087" cy="3562350"/>
          </a:xfrm>
          <a:noFill/>
        </p:spPr>
      </p:pic>
      <p:pic>
        <p:nvPicPr>
          <p:cNvPr id="75797" name="Picture 21" descr="empty"/>
          <p:cNvPicPr>
            <a:picLocks noGrp="1" noChangeAspect="1" noChangeArrowheads="1"/>
          </p:cNvPicPr>
          <p:nvPr>
            <p:ph sz="quarter" idx="2"/>
          </p:nvPr>
        </p:nvPicPr>
        <p:blipFill>
          <a:blip r:embed="rId3"/>
          <a:srcRect/>
          <a:stretch>
            <a:fillRect/>
          </a:stretch>
        </p:blipFill>
        <p:spPr>
          <a:xfrm>
            <a:off x="503238" y="1979613"/>
            <a:ext cx="4681537" cy="180022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97"/>
                                        </p:tgtEl>
                                        <p:attrNameLst>
                                          <p:attrName>style.visibility</p:attrName>
                                        </p:attrNameLst>
                                      </p:cBhvr>
                                      <p:to>
                                        <p:strVal val="visible"/>
                                      </p:to>
                                    </p:set>
                                    <p:animEffect transition="in" filter="fade">
                                      <p:cBhvr>
                                        <p:cTn id="7" dur="2000"/>
                                        <p:tgtEl>
                                          <p:spTgt spid="757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5781">
                                            <p:txEl>
                                              <p:pRg st="0" end="0"/>
                                            </p:txEl>
                                          </p:spTgt>
                                        </p:tgtEl>
                                        <p:attrNameLst>
                                          <p:attrName>style.visibility</p:attrName>
                                        </p:attrNameLst>
                                      </p:cBhvr>
                                      <p:to>
                                        <p:strVal val="visible"/>
                                      </p:to>
                                    </p:set>
                                    <p:animEffect transition="in" filter="dissolve">
                                      <p:cBhvr>
                                        <p:cTn id="12" dur="500"/>
                                        <p:tgtEl>
                                          <p:spTgt spid="7578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5781">
                                            <p:txEl>
                                              <p:pRg st="1" end="1"/>
                                            </p:txEl>
                                          </p:spTgt>
                                        </p:tgtEl>
                                        <p:attrNameLst>
                                          <p:attrName>style.visibility</p:attrName>
                                        </p:attrNameLst>
                                      </p:cBhvr>
                                      <p:to>
                                        <p:strVal val="visible"/>
                                      </p:to>
                                    </p:set>
                                    <p:animEffect transition="in" filter="dissolve">
                                      <p:cBhvr>
                                        <p:cTn id="17" dur="500"/>
                                        <p:tgtEl>
                                          <p:spTgt spid="757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5795"/>
                                        </p:tgtEl>
                                        <p:attrNameLst>
                                          <p:attrName>style.visibility</p:attrName>
                                        </p:attrNameLst>
                                      </p:cBhvr>
                                      <p:to>
                                        <p:strVal val="visible"/>
                                      </p:to>
                                    </p:set>
                                    <p:animEffect transition="in" filter="diamond(in)">
                                      <p:cBhvr>
                                        <p:cTn id="22" dur="2000"/>
                                        <p:tgtEl>
                                          <p:spTgt spid="75795"/>
                                        </p:tgtEl>
                                      </p:cBhvr>
                                    </p:animEffect>
                                  </p:childTnLst>
                                </p:cTn>
                              </p:par>
                              <p:par>
                                <p:cTn id="23" presetID="9" presetClass="entr" presetSubtype="0" fill="hold" nodeType="withEffect">
                                  <p:stCondLst>
                                    <p:cond delay="0"/>
                                  </p:stCondLst>
                                  <p:childTnLst>
                                    <p:set>
                                      <p:cBhvr>
                                        <p:cTn id="24" dur="1" fill="hold">
                                          <p:stCondLst>
                                            <p:cond delay="0"/>
                                          </p:stCondLst>
                                        </p:cTn>
                                        <p:tgtEl>
                                          <p:spTgt spid="75781">
                                            <p:txEl>
                                              <p:pRg st="2" end="2"/>
                                            </p:txEl>
                                          </p:spTgt>
                                        </p:tgtEl>
                                        <p:attrNameLst>
                                          <p:attrName>style.visibility</p:attrName>
                                        </p:attrNameLst>
                                      </p:cBhvr>
                                      <p:to>
                                        <p:strVal val="visible"/>
                                      </p:to>
                                    </p:set>
                                    <p:animEffect transition="in" filter="dissolve">
                                      <p:cBhvr>
                                        <p:cTn id="25" dur="500"/>
                                        <p:tgtEl>
                                          <p:spTgt spid="757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360363" y="179388"/>
            <a:ext cx="9575800" cy="1512887"/>
          </a:xfrm>
        </p:spPr>
        <p:txBody>
          <a:bodyPr/>
          <a:lstStyle/>
          <a:p>
            <a:r>
              <a:rPr lang="it-IT" sz="4000" smtClean="0">
                <a:solidFill>
                  <a:schemeClr val="accent1"/>
                </a:solidFill>
              </a:rPr>
              <a:t>17 agosto 1126 ritorno in patria</a:t>
            </a:r>
            <a:br>
              <a:rPr lang="it-IT" sz="4000" smtClean="0">
                <a:solidFill>
                  <a:schemeClr val="accent1"/>
                </a:solidFill>
              </a:rPr>
            </a:br>
            <a:r>
              <a:rPr lang="it-IT" sz="4000" smtClean="0">
                <a:solidFill>
                  <a:schemeClr val="accent1"/>
                </a:solidFill>
              </a:rPr>
              <a:t>memoria in un documento del   vescovo Maurizio</a:t>
            </a:r>
          </a:p>
        </p:txBody>
      </p:sp>
      <p:sp>
        <p:nvSpPr>
          <p:cNvPr id="77830" name="Rectangle 6"/>
          <p:cNvSpPr>
            <a:spLocks noGrp="1" noChangeArrowheads="1"/>
          </p:cNvSpPr>
          <p:nvPr>
            <p:ph type="body" sz="half" idx="2"/>
          </p:nvPr>
        </p:nvSpPr>
        <p:spPr>
          <a:xfrm>
            <a:off x="2039938" y="1908175"/>
            <a:ext cx="8040687" cy="5651500"/>
          </a:xfrm>
          <a:solidFill>
            <a:srgbClr val="006699"/>
          </a:solidFill>
        </p:spPr>
        <p:txBody>
          <a:bodyPr/>
          <a:lstStyle/>
          <a:p>
            <a:pPr>
              <a:lnSpc>
                <a:spcPct val="83000"/>
              </a:lnSpc>
              <a:buClr>
                <a:schemeClr val="bg1"/>
              </a:buClr>
            </a:pPr>
            <a:r>
              <a:rPr lang="it-IT" sz="2400" b="1" smtClean="0">
                <a:solidFill>
                  <a:schemeClr val="bg1"/>
                </a:solidFill>
              </a:rPr>
              <a:t>La traslazione delle reliquie di   S. Agata da Costantinopoli a Catania avvenne tramite un &lt;&lt;lodevole furto&gt;&gt; che ha come autori due soldati, Gisliberto e Goselmo, entrambi devoti della Santa   (i resti mortali dei due sono conservati nella Cattedrale di Catania).</a:t>
            </a:r>
          </a:p>
          <a:p>
            <a:pPr>
              <a:lnSpc>
                <a:spcPct val="83000"/>
              </a:lnSpc>
              <a:buClr>
                <a:schemeClr val="bg1"/>
              </a:buClr>
              <a:buFont typeface="Wingdings" pitchFamily="2" charset="2"/>
              <a:buChar char="l"/>
            </a:pPr>
            <a:r>
              <a:rPr lang="it-IT" sz="2400" b="1" smtClean="0">
                <a:solidFill>
                  <a:schemeClr val="bg1"/>
                </a:solidFill>
              </a:rPr>
              <a:t>Con una nave partirono per Taranto, giunti in Puglia, lasciarono la reliquia di una mammella in provincia di Lecce, (forse Gallipoli). Questa reliquia dal 1380 è venerata nella chiesa di S. Caterina d’Alessandria a Galatina.   Gisliberto e Goselmo infine raggiunsero Messina e da lì Acicastello. </a:t>
            </a:r>
          </a:p>
          <a:p>
            <a:pPr>
              <a:lnSpc>
                <a:spcPct val="83000"/>
              </a:lnSpc>
              <a:buClr>
                <a:schemeClr val="bg1"/>
              </a:buClr>
              <a:buFont typeface="Wingdings" pitchFamily="2" charset="2"/>
              <a:buChar char="l"/>
            </a:pPr>
            <a:r>
              <a:rPr lang="it-IT" sz="2400" b="1" smtClean="0">
                <a:solidFill>
                  <a:schemeClr val="bg1"/>
                </a:solidFill>
              </a:rPr>
              <a:t>Giunta la notizia a Catania, il vescovo Maurizio,  a piedi scalzi, e in abiti pontificali, guida una processione, fittissima e devota, in direzione delle reliquie.</a:t>
            </a:r>
            <a:endParaRPr lang="it-IT" sz="2400" smtClean="0"/>
          </a:p>
        </p:txBody>
      </p:sp>
      <p:pic>
        <p:nvPicPr>
          <p:cNvPr id="77841" name="Picture 17" descr="DSCF0021"/>
          <p:cNvPicPr>
            <a:picLocks noChangeAspect="1" noChangeArrowheads="1"/>
          </p:cNvPicPr>
          <p:nvPr/>
        </p:nvPicPr>
        <p:blipFill>
          <a:blip r:embed="rId2"/>
          <a:srcRect/>
          <a:stretch>
            <a:fillRect/>
          </a:stretch>
        </p:blipFill>
        <p:spPr bwMode="auto">
          <a:xfrm>
            <a:off x="503238" y="6083300"/>
            <a:ext cx="1406525" cy="979488"/>
          </a:xfrm>
          <a:prstGeom prst="rect">
            <a:avLst/>
          </a:prstGeom>
          <a:noFill/>
          <a:ln w="9525">
            <a:noFill/>
            <a:miter lim="800000"/>
            <a:headEnd/>
            <a:tailEnd/>
          </a:ln>
        </p:spPr>
      </p:pic>
      <p:pic>
        <p:nvPicPr>
          <p:cNvPr id="77842" name="Picture 18" descr="112"/>
          <p:cNvPicPr>
            <a:picLocks noChangeAspect="1" noChangeArrowheads="1"/>
          </p:cNvPicPr>
          <p:nvPr/>
        </p:nvPicPr>
        <p:blipFill>
          <a:blip r:embed="rId3"/>
          <a:srcRect/>
          <a:stretch>
            <a:fillRect/>
          </a:stretch>
        </p:blipFill>
        <p:spPr bwMode="auto">
          <a:xfrm>
            <a:off x="431800" y="4284663"/>
            <a:ext cx="1565275" cy="1131887"/>
          </a:xfrm>
          <a:prstGeom prst="rect">
            <a:avLst/>
          </a:prstGeom>
          <a:noFill/>
          <a:ln w="9525">
            <a:noFill/>
            <a:miter lim="800000"/>
            <a:headEnd/>
            <a:tailEnd/>
          </a:ln>
        </p:spPr>
      </p:pic>
      <p:pic>
        <p:nvPicPr>
          <p:cNvPr id="77846" name="Picture 22" descr="108"/>
          <p:cNvPicPr>
            <a:picLocks noChangeAspect="1" noChangeArrowheads="1"/>
          </p:cNvPicPr>
          <p:nvPr/>
        </p:nvPicPr>
        <p:blipFill>
          <a:blip r:embed="rId4"/>
          <a:srcRect/>
          <a:stretch>
            <a:fillRect/>
          </a:stretch>
        </p:blipFill>
        <p:spPr bwMode="auto">
          <a:xfrm>
            <a:off x="503238" y="1979613"/>
            <a:ext cx="1477962" cy="197167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46"/>
                                        </p:tgtEl>
                                        <p:attrNameLst>
                                          <p:attrName>style.visibility</p:attrName>
                                        </p:attrNameLst>
                                      </p:cBhvr>
                                      <p:to>
                                        <p:strVal val="visible"/>
                                      </p:to>
                                    </p:set>
                                    <p:animEffect transition="in" filter="fade">
                                      <p:cBhvr>
                                        <p:cTn id="7" dur="2000"/>
                                        <p:tgtEl>
                                          <p:spTgt spid="778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7830">
                                            <p:txEl>
                                              <p:pRg st="0" end="0"/>
                                            </p:txEl>
                                          </p:spTgt>
                                        </p:tgtEl>
                                        <p:attrNameLst>
                                          <p:attrName>style.visibility</p:attrName>
                                        </p:attrNameLst>
                                      </p:cBhvr>
                                      <p:to>
                                        <p:strVal val="visible"/>
                                      </p:to>
                                    </p:set>
                                    <p:animEffect transition="in" filter="dissolve">
                                      <p:cBhvr>
                                        <p:cTn id="12" dur="500"/>
                                        <p:tgtEl>
                                          <p:spTgt spid="778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842"/>
                                        </p:tgtEl>
                                        <p:attrNameLst>
                                          <p:attrName>style.visibility</p:attrName>
                                        </p:attrNameLst>
                                      </p:cBhvr>
                                      <p:to>
                                        <p:strVal val="visible"/>
                                      </p:to>
                                    </p:set>
                                    <p:animEffect transition="in" filter="fade">
                                      <p:cBhvr>
                                        <p:cTn id="17" dur="2000"/>
                                        <p:tgtEl>
                                          <p:spTgt spid="778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7830">
                                            <p:txEl>
                                              <p:pRg st="1" end="1"/>
                                            </p:txEl>
                                          </p:spTgt>
                                        </p:tgtEl>
                                        <p:attrNameLst>
                                          <p:attrName>style.visibility</p:attrName>
                                        </p:attrNameLst>
                                      </p:cBhvr>
                                      <p:to>
                                        <p:strVal val="visible"/>
                                      </p:to>
                                    </p:set>
                                    <p:animEffect transition="in" filter="dissolve">
                                      <p:cBhvr>
                                        <p:cTn id="22" dur="500"/>
                                        <p:tgtEl>
                                          <p:spTgt spid="7783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841"/>
                                        </p:tgtEl>
                                        <p:attrNameLst>
                                          <p:attrName>style.visibility</p:attrName>
                                        </p:attrNameLst>
                                      </p:cBhvr>
                                      <p:to>
                                        <p:strVal val="visible"/>
                                      </p:to>
                                    </p:set>
                                    <p:animEffect transition="in" filter="fade">
                                      <p:cBhvr>
                                        <p:cTn id="27" dur="2000"/>
                                        <p:tgtEl>
                                          <p:spTgt spid="7784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7830">
                                            <p:txEl>
                                              <p:pRg st="2" end="2"/>
                                            </p:txEl>
                                          </p:spTgt>
                                        </p:tgtEl>
                                        <p:attrNameLst>
                                          <p:attrName>style.visibility</p:attrName>
                                        </p:attrNameLst>
                                      </p:cBhvr>
                                      <p:to>
                                        <p:strVal val="visible"/>
                                      </p:to>
                                    </p:set>
                                    <p:animEffect transition="in" filter="dissolve">
                                      <p:cBhvr>
                                        <p:cTn id="32" dur="500"/>
                                        <p:tgtEl>
                                          <p:spTgt spid="778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p:cNvSpPr>
            <a:spLocks noGrp="1"/>
          </p:cNvSpPr>
          <p:nvPr>
            <p:ph type="title"/>
          </p:nvPr>
        </p:nvSpPr>
        <p:spPr/>
        <p:txBody>
          <a:bodyPr/>
          <a:lstStyle/>
          <a:p>
            <a:r>
              <a:rPr lang="it-IT" smtClean="0">
                <a:solidFill>
                  <a:schemeClr val="accent1"/>
                </a:solidFill>
              </a:rPr>
              <a:t>La festosa accoglienza</a:t>
            </a:r>
            <a:endParaRPr lang="it-IT" smtClean="0"/>
          </a:p>
        </p:txBody>
      </p:sp>
      <p:sp>
        <p:nvSpPr>
          <p:cNvPr id="3" name="Segnaposto testo 2"/>
          <p:cNvSpPr>
            <a:spLocks noGrp="1"/>
          </p:cNvSpPr>
          <p:nvPr>
            <p:ph type="body" sz="half" idx="1"/>
          </p:nvPr>
        </p:nvSpPr>
        <p:spPr>
          <a:xfrm>
            <a:off x="431800" y="1908175"/>
            <a:ext cx="5256213" cy="5651500"/>
          </a:xfrm>
          <a:solidFill>
            <a:srgbClr val="006699"/>
          </a:solidFill>
        </p:spPr>
        <p:txBody>
          <a:bodyPr/>
          <a:lstStyle/>
          <a:p>
            <a:pPr>
              <a:lnSpc>
                <a:spcPct val="83000"/>
              </a:lnSpc>
              <a:buClr>
                <a:schemeClr val="bg1"/>
              </a:buClr>
            </a:pPr>
            <a:endParaRPr lang="it-IT" sz="2600" b="1" smtClean="0">
              <a:solidFill>
                <a:schemeClr val="bg1"/>
              </a:solidFill>
            </a:endParaRPr>
          </a:p>
          <a:p>
            <a:pPr>
              <a:lnSpc>
                <a:spcPct val="83000"/>
              </a:lnSpc>
              <a:buClr>
                <a:schemeClr val="bg1"/>
              </a:buClr>
            </a:pPr>
            <a:r>
              <a:rPr lang="it-IT" sz="2800" b="1" smtClean="0">
                <a:solidFill>
                  <a:schemeClr val="bg1"/>
                </a:solidFill>
              </a:rPr>
              <a:t>L’incontro  con il  sacro corpo della Martire, avvenne presso la borgata di pescatori detta Ognina,  e di lì raggiunsero la Basilica Cattedrale.</a:t>
            </a:r>
          </a:p>
          <a:p>
            <a:pPr>
              <a:lnSpc>
                <a:spcPct val="83000"/>
              </a:lnSpc>
              <a:buClr>
                <a:schemeClr val="bg1"/>
              </a:buClr>
              <a:buFont typeface="Wingdings" pitchFamily="2" charset="2"/>
              <a:buChar char="l"/>
            </a:pPr>
            <a:endParaRPr lang="it-IT" sz="2800" b="1" smtClean="0">
              <a:solidFill>
                <a:schemeClr val="bg1"/>
              </a:solidFill>
            </a:endParaRPr>
          </a:p>
          <a:p>
            <a:pPr>
              <a:lnSpc>
                <a:spcPct val="83000"/>
              </a:lnSpc>
              <a:buClr>
                <a:schemeClr val="bg1"/>
              </a:buClr>
              <a:buFont typeface="Wingdings" pitchFamily="2" charset="2"/>
              <a:buChar char="l"/>
            </a:pPr>
            <a:r>
              <a:rPr lang="it-IT" sz="2800" b="1" smtClean="0">
                <a:solidFill>
                  <a:schemeClr val="bg1"/>
                </a:solidFill>
              </a:rPr>
              <a:t>Le reliquie furono esposte alla venerazione dei fedeli e, subito, si verificarono delle guarigioni miracolose.</a:t>
            </a:r>
          </a:p>
          <a:p>
            <a:endParaRPr lang="it-IT" smtClean="0"/>
          </a:p>
        </p:txBody>
      </p:sp>
      <p:pic>
        <p:nvPicPr>
          <p:cNvPr id="9" name="Segnaposto contenuto 5" descr="s.agata.jpg"/>
          <p:cNvPicPr>
            <a:picLocks noGrp="1" noChangeAspect="1"/>
          </p:cNvPicPr>
          <p:nvPr>
            <p:ph sz="half" idx="2"/>
          </p:nvPr>
        </p:nvPicPr>
        <p:blipFill>
          <a:blip r:embed="rId2"/>
          <a:srcRect/>
          <a:stretch>
            <a:fillRect/>
          </a:stretch>
        </p:blipFill>
        <p:spPr>
          <a:xfrm>
            <a:off x="5688013" y="1912938"/>
            <a:ext cx="4392612" cy="5646737"/>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5"/>
          <p:cNvSpPr>
            <a:spLocks noGrp="1"/>
          </p:cNvSpPr>
          <p:nvPr>
            <p:ph type="title"/>
          </p:nvPr>
        </p:nvSpPr>
        <p:spPr>
          <a:xfrm>
            <a:off x="792163" y="395288"/>
            <a:ext cx="8602662" cy="1257300"/>
          </a:xfrm>
        </p:spPr>
        <p:txBody>
          <a:bodyPr/>
          <a:lstStyle/>
          <a:p>
            <a:r>
              <a:rPr lang="it-IT" sz="4800" smtClean="0">
                <a:solidFill>
                  <a:schemeClr val="accent1"/>
                </a:solidFill>
              </a:rPr>
              <a:t>Arca di S. Agata</a:t>
            </a:r>
          </a:p>
        </p:txBody>
      </p:sp>
      <p:sp>
        <p:nvSpPr>
          <p:cNvPr id="34819" name="Segnaposto testo 6"/>
          <p:cNvSpPr>
            <a:spLocks noGrp="1"/>
          </p:cNvSpPr>
          <p:nvPr>
            <p:ph type="body" sz="half" idx="1"/>
          </p:nvPr>
        </p:nvSpPr>
        <p:spPr>
          <a:xfrm>
            <a:off x="5616575" y="3635375"/>
            <a:ext cx="4248150" cy="3673475"/>
          </a:xfrm>
          <a:solidFill>
            <a:srgbClr val="006699"/>
          </a:solidFill>
        </p:spPr>
        <p:txBody>
          <a:bodyPr/>
          <a:lstStyle/>
          <a:p>
            <a:pPr>
              <a:buFont typeface="Wingdings" pitchFamily="2" charset="2"/>
              <a:buNone/>
            </a:pPr>
            <a:r>
              <a:rPr lang="it-IT" sz="2400" b="1" i="1" smtClean="0">
                <a:solidFill>
                  <a:schemeClr val="bg1"/>
                </a:solidFill>
              </a:rPr>
              <a:t>    “Il sacro corpo di Agata fu trasportato da Giliberto e Goselmo nelle faretre da Costantinopoli a Messina da qui a Catania dove fu posto  in questa cassa. Max. Pont. Honorio. Vescovo dei catanesi Maurizio.                          16 settembre 1126”</a:t>
            </a:r>
            <a:endParaRPr lang="it-IT" sz="2400" smtClean="0">
              <a:solidFill>
                <a:schemeClr val="bg1"/>
              </a:solidFill>
            </a:endParaRPr>
          </a:p>
        </p:txBody>
      </p:sp>
      <p:pic>
        <p:nvPicPr>
          <p:cNvPr id="9" name="Picture 10" descr="foto3"/>
          <p:cNvPicPr>
            <a:picLocks noGrp="1" noChangeAspect="1" noChangeArrowheads="1"/>
          </p:cNvPicPr>
          <p:nvPr>
            <p:ph sz="half" idx="2"/>
          </p:nvPr>
        </p:nvPicPr>
        <p:blipFill>
          <a:blip r:embed="rId2"/>
          <a:srcRect/>
          <a:stretch>
            <a:fillRect/>
          </a:stretch>
        </p:blipFill>
        <p:spPr>
          <a:xfrm>
            <a:off x="503238" y="3635375"/>
            <a:ext cx="5014912" cy="3687763"/>
          </a:xfrm>
          <a:noFill/>
        </p:spPr>
      </p:pic>
      <p:sp>
        <p:nvSpPr>
          <p:cNvPr id="5" name="Rettangolo 4"/>
          <p:cNvSpPr>
            <a:spLocks noChangeArrowheads="1"/>
          </p:cNvSpPr>
          <p:nvPr/>
        </p:nvSpPr>
        <p:spPr bwMode="auto">
          <a:xfrm>
            <a:off x="503238" y="1979613"/>
            <a:ext cx="9577387" cy="1471612"/>
          </a:xfrm>
          <a:prstGeom prst="rect">
            <a:avLst/>
          </a:prstGeom>
          <a:solidFill>
            <a:srgbClr val="006699"/>
          </a:solidFill>
          <a:ln w="9525">
            <a:noFill/>
            <a:miter lim="800000"/>
            <a:headEnd/>
            <a:tailEnd/>
          </a:ln>
        </p:spPr>
        <p:txBody>
          <a:bodyPr>
            <a:spAutoFit/>
          </a:bodyPr>
          <a:lstStyle/>
          <a:p>
            <a:pPr>
              <a:lnSpc>
                <a:spcPct val="83000"/>
              </a:lnSpc>
              <a:buClr>
                <a:schemeClr val="bg1"/>
              </a:buClr>
            </a:pPr>
            <a:r>
              <a:rPr lang="it-IT" sz="3600" b="1"/>
              <a:t>Nella chiesa di S. Agata al carcere è custodito il </a:t>
            </a:r>
            <a:r>
              <a:rPr lang="it-IT" sz="3600" b="1" i="1"/>
              <a:t>coperchio della cassa</a:t>
            </a:r>
            <a:r>
              <a:rPr lang="it-IT" sz="3600" b="1"/>
              <a:t> dove,   la tradizione vuole che, furono poste le reliquie giunte a Catania.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819">
                                            <p:txEl>
                                              <p:pRg st="0" end="0"/>
                                            </p:txEl>
                                          </p:spTgt>
                                        </p:tgtEl>
                                        <p:attrNameLst>
                                          <p:attrName>style.visibility</p:attrName>
                                        </p:attrNameLst>
                                      </p:cBhvr>
                                      <p:to>
                                        <p:strVal val="visible"/>
                                      </p:to>
                                    </p:set>
                                    <p:animEffect transition="in" filter="dissolve">
                                      <p:cBhvr>
                                        <p:cTn id="17" dur="5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3"/>
          <p:cNvSpPr>
            <a:spLocks noGrp="1"/>
          </p:cNvSpPr>
          <p:nvPr>
            <p:ph type="title"/>
          </p:nvPr>
        </p:nvSpPr>
        <p:spPr/>
        <p:txBody>
          <a:bodyPr/>
          <a:lstStyle/>
          <a:p>
            <a:r>
              <a:rPr lang="it-IT" smtClean="0">
                <a:solidFill>
                  <a:schemeClr val="accent1"/>
                </a:solidFill>
              </a:rPr>
              <a:t>Le reliquie della “Santa”</a:t>
            </a:r>
          </a:p>
        </p:txBody>
      </p:sp>
      <p:sp>
        <p:nvSpPr>
          <p:cNvPr id="5" name="Segnaposto testo 4"/>
          <p:cNvSpPr>
            <a:spLocks noGrp="1"/>
          </p:cNvSpPr>
          <p:nvPr>
            <p:ph type="body" sz="half" idx="3"/>
          </p:nvPr>
        </p:nvSpPr>
        <p:spPr>
          <a:xfrm>
            <a:off x="576263" y="6083300"/>
            <a:ext cx="9288462" cy="1476375"/>
          </a:xfrm>
          <a:solidFill>
            <a:srgbClr val="006699"/>
          </a:solidFill>
        </p:spPr>
        <p:txBody>
          <a:bodyPr/>
          <a:lstStyle/>
          <a:p>
            <a:pPr>
              <a:buFont typeface="Wingdings" pitchFamily="2" charset="2"/>
              <a:buNone/>
            </a:pPr>
            <a:r>
              <a:rPr lang="it-IT" b="1" smtClean="0">
                <a:solidFill>
                  <a:schemeClr val="bg1"/>
                </a:solidFill>
              </a:rPr>
              <a:t>  </a:t>
            </a:r>
            <a:r>
              <a:rPr lang="it-IT" sz="3100" b="1" smtClean="0">
                <a:solidFill>
                  <a:schemeClr val="bg1"/>
                </a:solidFill>
              </a:rPr>
              <a:t> </a:t>
            </a:r>
            <a:r>
              <a:rPr lang="it-IT" sz="3000" b="1" smtClean="0">
                <a:solidFill>
                  <a:schemeClr val="bg1"/>
                </a:solidFill>
              </a:rPr>
              <a:t>attualmente sono preservate in uno scrigno e nel busto reliquiario, custoditi in una apposita “cameretta”, nella Basilica Cattedrale di Catania.</a:t>
            </a:r>
          </a:p>
        </p:txBody>
      </p:sp>
      <p:pic>
        <p:nvPicPr>
          <p:cNvPr id="36869" name="Segnaposto contenuto 10" descr="c_Busto.jpg"/>
          <p:cNvPicPr>
            <a:picLocks noGrp="1" noChangeAspect="1"/>
          </p:cNvPicPr>
          <p:nvPr>
            <p:ph sz="quarter" idx="2"/>
          </p:nvPr>
        </p:nvPicPr>
        <p:blipFill>
          <a:blip r:embed="rId2"/>
          <a:srcRect/>
          <a:stretch>
            <a:fillRect/>
          </a:stretch>
        </p:blipFill>
        <p:spPr>
          <a:xfrm>
            <a:off x="6911975" y="2051050"/>
            <a:ext cx="2871788" cy="3960813"/>
          </a:xfrm>
        </p:spPr>
      </p:pic>
      <p:pic>
        <p:nvPicPr>
          <p:cNvPr id="8" name="Segnaposto contenuto 7" descr="scrigno.png"/>
          <p:cNvPicPr>
            <a:picLocks noGrp="1" noChangeAspect="1"/>
          </p:cNvPicPr>
          <p:nvPr>
            <p:ph sz="quarter" idx="1"/>
          </p:nvPr>
        </p:nvPicPr>
        <p:blipFill>
          <a:blip r:embed="rId3"/>
          <a:srcRect/>
          <a:stretch>
            <a:fillRect/>
          </a:stretch>
        </p:blipFill>
        <p:spPr>
          <a:xfrm>
            <a:off x="576263" y="2051050"/>
            <a:ext cx="5978525" cy="3987800"/>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diamond(in)">
                                      <p:cBhvr>
                                        <p:cTn id="12" dur="2000"/>
                                        <p:tgtEl>
                                          <p:spTgt spid="3686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9" descr="100"/>
          <p:cNvPicPr>
            <a:picLocks noGrp="1" noChangeAspect="1" noChangeArrowheads="1"/>
          </p:cNvPicPr>
          <p:nvPr>
            <p:ph idx="1"/>
          </p:nvPr>
        </p:nvPicPr>
        <p:blipFill>
          <a:blip r:embed="rId2"/>
          <a:srcRect b="10320"/>
          <a:stretch>
            <a:fillRect/>
          </a:stretch>
        </p:blipFill>
        <p:spPr>
          <a:xfrm>
            <a:off x="682625" y="1993900"/>
            <a:ext cx="8996363" cy="5362575"/>
          </a:xfrm>
          <a:noFill/>
        </p:spPr>
      </p:pic>
      <p:sp>
        <p:nvSpPr>
          <p:cNvPr id="37891" name="Titolo 4"/>
          <p:cNvSpPr>
            <a:spLocks noGrp="1"/>
          </p:cNvSpPr>
          <p:nvPr>
            <p:ph type="title"/>
          </p:nvPr>
        </p:nvSpPr>
        <p:spPr>
          <a:xfrm>
            <a:off x="360363" y="179388"/>
            <a:ext cx="9575800" cy="1633537"/>
          </a:xfrm>
        </p:spPr>
        <p:txBody>
          <a:bodyPr/>
          <a:lstStyle/>
          <a:p>
            <a:r>
              <a:rPr lang="it-IT" sz="4000" smtClean="0">
                <a:solidFill>
                  <a:schemeClr val="accent1"/>
                </a:solidFill>
              </a:rPr>
              <a:t>Cattedrale di Catania</a:t>
            </a:r>
            <a:br>
              <a:rPr lang="it-IT" sz="4000" smtClean="0">
                <a:solidFill>
                  <a:schemeClr val="accent1"/>
                </a:solidFill>
              </a:rPr>
            </a:br>
            <a:r>
              <a:rPr lang="it-IT" sz="4000" smtClean="0">
                <a:solidFill>
                  <a:schemeClr val="accent1"/>
                </a:solidFill>
              </a:rPr>
              <a:t>altare di s. Agata e ingresso “cameretta”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Rectangle 9"/>
          <p:cNvSpPr>
            <a:spLocks noGrp="1" noChangeArrowheads="1"/>
          </p:cNvSpPr>
          <p:nvPr>
            <p:ph type="body" sz="half" idx="2"/>
          </p:nvPr>
        </p:nvSpPr>
        <p:spPr>
          <a:xfrm>
            <a:off x="3671888" y="1908175"/>
            <a:ext cx="6408737" cy="5651500"/>
          </a:xfrm>
          <a:solidFill>
            <a:srgbClr val="006699"/>
          </a:solidFill>
        </p:spPr>
        <p:txBody>
          <a:bodyPr/>
          <a:lstStyle/>
          <a:p>
            <a:pPr>
              <a:buClr>
                <a:schemeClr val="bg1"/>
              </a:buClr>
              <a:buFont typeface="Wingdings" pitchFamily="2" charset="2"/>
              <a:buChar char="l"/>
            </a:pPr>
            <a:r>
              <a:rPr lang="it-IT" sz="2400" b="1" smtClean="0">
                <a:solidFill>
                  <a:schemeClr val="bg1"/>
                </a:solidFill>
              </a:rPr>
              <a:t>Federico II nel 1236 mise a ferro e fuoco Catania che si era ribellata al monarca.</a:t>
            </a:r>
          </a:p>
          <a:p>
            <a:pPr>
              <a:buClr>
                <a:schemeClr val="bg1"/>
              </a:buClr>
              <a:buFont typeface="Wingdings" pitchFamily="2" charset="2"/>
              <a:buChar char="l"/>
            </a:pPr>
            <a:r>
              <a:rPr lang="it-IT" sz="2400" b="1" smtClean="0">
                <a:solidFill>
                  <a:schemeClr val="bg1"/>
                </a:solidFill>
              </a:rPr>
              <a:t>I rappresentanti del popolo, offrirono la loro vita in cambio dell’onore delle donne e la vita dei fanciulli.</a:t>
            </a:r>
          </a:p>
          <a:p>
            <a:pPr>
              <a:buClr>
                <a:schemeClr val="bg1"/>
              </a:buClr>
              <a:buFont typeface="Wingdings" pitchFamily="2" charset="2"/>
              <a:buChar char="l"/>
            </a:pPr>
            <a:r>
              <a:rPr lang="it-IT" sz="2400" b="1" smtClean="0">
                <a:solidFill>
                  <a:schemeClr val="bg1"/>
                </a:solidFill>
              </a:rPr>
              <a:t>Federico acconsente, e mentre il popolo rifugiato in cattedrale pregava, l’imperatore trova scritto su un libro le seguenti parole:</a:t>
            </a:r>
          </a:p>
          <a:p>
            <a:pPr algn="ctr">
              <a:buClr>
                <a:schemeClr val="bg1"/>
              </a:buClr>
              <a:buFont typeface="Wingdings" pitchFamily="2" charset="2"/>
              <a:buNone/>
            </a:pPr>
            <a:r>
              <a:rPr lang="it-IT" sz="2400" b="1" i="1" smtClean="0">
                <a:solidFill>
                  <a:schemeClr val="bg1"/>
                </a:solidFill>
              </a:rPr>
              <a:t>"non offendere la patria di Agata perché punisce le offese arrecate ad essa".</a:t>
            </a:r>
          </a:p>
          <a:p>
            <a:pPr>
              <a:buClr>
                <a:schemeClr val="bg1"/>
              </a:buClr>
              <a:buFont typeface="Wingdings" pitchFamily="2" charset="2"/>
              <a:buChar char="l"/>
            </a:pPr>
            <a:r>
              <a:rPr lang="it-IT" sz="2400" b="1" smtClean="0">
                <a:solidFill>
                  <a:schemeClr val="bg1"/>
                </a:solidFill>
              </a:rPr>
              <a:t>Federico II revoca l’editto, e gli abitanti vengono risparmiati.</a:t>
            </a:r>
            <a:endParaRPr lang="it-IT" sz="2400" smtClean="0"/>
          </a:p>
        </p:txBody>
      </p:sp>
      <p:pic>
        <p:nvPicPr>
          <p:cNvPr id="70670" name="Picture 14" descr="federico%20II%20di%20svevia"/>
          <p:cNvPicPr>
            <a:picLocks noGrp="1" noChangeAspect="1" noChangeArrowheads="1"/>
          </p:cNvPicPr>
          <p:nvPr>
            <p:ph sz="half" idx="1"/>
          </p:nvPr>
        </p:nvPicPr>
        <p:blipFill>
          <a:blip r:embed="rId2"/>
          <a:srcRect/>
          <a:stretch>
            <a:fillRect/>
          </a:stretch>
        </p:blipFill>
        <p:spPr>
          <a:xfrm>
            <a:off x="576263" y="1908175"/>
            <a:ext cx="2925762" cy="5651500"/>
          </a:xfrm>
          <a:noFill/>
        </p:spPr>
      </p:pic>
      <p:pic>
        <p:nvPicPr>
          <p:cNvPr id="38916" name="Picture 16" descr="P2100028"/>
          <p:cNvPicPr>
            <a:picLocks noChangeAspect="1" noChangeArrowheads="1"/>
          </p:cNvPicPr>
          <p:nvPr/>
        </p:nvPicPr>
        <p:blipFill>
          <a:blip r:embed="rId3"/>
          <a:srcRect/>
          <a:stretch>
            <a:fillRect/>
          </a:stretch>
        </p:blipFill>
        <p:spPr bwMode="auto">
          <a:xfrm>
            <a:off x="3816350" y="0"/>
            <a:ext cx="2376488" cy="185102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670"/>
                                        </p:tgtEl>
                                        <p:attrNameLst>
                                          <p:attrName>style.visibility</p:attrName>
                                        </p:attrNameLst>
                                      </p:cBhvr>
                                      <p:to>
                                        <p:strVal val="visible"/>
                                      </p:to>
                                    </p:set>
                                    <p:animEffect transition="in" filter="wipe(down)">
                                      <p:cBhvr>
                                        <p:cTn id="7" dur="500"/>
                                        <p:tgtEl>
                                          <p:spTgt spid="706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665">
                                            <p:txEl>
                                              <p:pRg st="0" end="0"/>
                                            </p:txEl>
                                          </p:spTgt>
                                        </p:tgtEl>
                                        <p:attrNameLst>
                                          <p:attrName>style.visibility</p:attrName>
                                        </p:attrNameLst>
                                      </p:cBhvr>
                                      <p:to>
                                        <p:strVal val="visible"/>
                                      </p:to>
                                    </p:set>
                                    <p:animEffect transition="in" filter="dissolve">
                                      <p:cBhvr>
                                        <p:cTn id="12" dur="500"/>
                                        <p:tgtEl>
                                          <p:spTgt spid="706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665">
                                            <p:txEl>
                                              <p:pRg st="1" end="1"/>
                                            </p:txEl>
                                          </p:spTgt>
                                        </p:tgtEl>
                                        <p:attrNameLst>
                                          <p:attrName>style.visibility</p:attrName>
                                        </p:attrNameLst>
                                      </p:cBhvr>
                                      <p:to>
                                        <p:strVal val="visible"/>
                                      </p:to>
                                    </p:set>
                                    <p:animEffect transition="in" filter="dissolve">
                                      <p:cBhvr>
                                        <p:cTn id="17" dur="500"/>
                                        <p:tgtEl>
                                          <p:spTgt spid="7066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0665">
                                            <p:txEl>
                                              <p:pRg st="2" end="2"/>
                                            </p:txEl>
                                          </p:spTgt>
                                        </p:tgtEl>
                                        <p:attrNameLst>
                                          <p:attrName>style.visibility</p:attrName>
                                        </p:attrNameLst>
                                      </p:cBhvr>
                                      <p:to>
                                        <p:strVal val="visible"/>
                                      </p:to>
                                    </p:set>
                                    <p:animEffect transition="in" filter="dissolve">
                                      <p:cBhvr>
                                        <p:cTn id="22" dur="500"/>
                                        <p:tgtEl>
                                          <p:spTgt spid="7066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70665">
                                            <p:txEl>
                                              <p:pRg st="3" end="3"/>
                                            </p:txEl>
                                          </p:spTgt>
                                        </p:tgtEl>
                                        <p:attrNameLst>
                                          <p:attrName>style.visibility</p:attrName>
                                        </p:attrNameLst>
                                      </p:cBhvr>
                                      <p:to>
                                        <p:strVal val="visible"/>
                                      </p:to>
                                    </p:set>
                                    <p:animEffect transition="in" filter="fade">
                                      <p:cBhvr>
                                        <p:cTn id="27" dur="1000"/>
                                        <p:tgtEl>
                                          <p:spTgt spid="70665">
                                            <p:txEl>
                                              <p:pRg st="3" end="3"/>
                                            </p:txEl>
                                          </p:spTgt>
                                        </p:tgtEl>
                                      </p:cBhvr>
                                    </p:animEffect>
                                    <p:anim calcmode="lin" valueType="num">
                                      <p:cBhvr>
                                        <p:cTn id="28" dur="1000" fill="hold"/>
                                        <p:tgtEl>
                                          <p:spTgt spid="7066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06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70665">
                                            <p:txEl>
                                              <p:pRg st="4" end="4"/>
                                            </p:txEl>
                                          </p:spTgt>
                                        </p:tgtEl>
                                        <p:attrNameLst>
                                          <p:attrName>style.visibility</p:attrName>
                                        </p:attrNameLst>
                                      </p:cBhvr>
                                      <p:to>
                                        <p:strVal val="visible"/>
                                      </p:to>
                                    </p:set>
                                    <p:animEffect transition="in" filter="dissolve">
                                      <p:cBhvr>
                                        <p:cTn id="34" dur="500"/>
                                        <p:tgtEl>
                                          <p:spTgt spid="706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foto2 (2)"/>
          <p:cNvPicPr>
            <a:picLocks noGrp="1" noChangeAspect="1" noChangeArrowheads="1"/>
          </p:cNvPicPr>
          <p:nvPr>
            <p:ph idx="1"/>
          </p:nvPr>
        </p:nvPicPr>
        <p:blipFill>
          <a:blip r:embed="rId2"/>
          <a:srcRect/>
          <a:stretch>
            <a:fillRect/>
          </a:stretch>
        </p:blipFill>
        <p:spPr>
          <a:xfrm>
            <a:off x="3236913" y="122238"/>
            <a:ext cx="3963987" cy="1350962"/>
          </a:xfrm>
          <a:noFill/>
        </p:spPr>
      </p:pic>
      <p:sp>
        <p:nvSpPr>
          <p:cNvPr id="172034" name="Rectangle 2"/>
          <p:cNvSpPr>
            <a:spLocks noGrp="1" noChangeArrowheads="1"/>
          </p:cNvSpPr>
          <p:nvPr>
            <p:ph type="body" sz="half" idx="4294967295"/>
          </p:nvPr>
        </p:nvSpPr>
        <p:spPr>
          <a:xfrm>
            <a:off x="4032250" y="1908175"/>
            <a:ext cx="6048375" cy="5651500"/>
          </a:xfrm>
          <a:solidFill>
            <a:srgbClr val="006699"/>
          </a:solidFill>
        </p:spPr>
        <p:txBody>
          <a:bodyPr/>
          <a:lstStyle/>
          <a:p>
            <a:pPr>
              <a:lnSpc>
                <a:spcPct val="73000"/>
              </a:lnSpc>
              <a:buClr>
                <a:schemeClr val="bg1"/>
              </a:buClr>
              <a:buFont typeface="Wingdings" pitchFamily="2" charset="2"/>
              <a:buChar char="l"/>
              <a:defRPr/>
            </a:pPr>
            <a:endParaRPr lang="it-IT" sz="2400" b="1" dirty="0" smtClean="0">
              <a:solidFill>
                <a:schemeClr val="bg1"/>
              </a:solidFill>
            </a:endParaRPr>
          </a:p>
          <a:p>
            <a:pPr>
              <a:lnSpc>
                <a:spcPct val="73000"/>
              </a:lnSpc>
              <a:buClr>
                <a:schemeClr val="bg1"/>
              </a:buClr>
              <a:buFont typeface="Wingdings" pitchFamily="2" charset="2"/>
              <a:buChar char="l"/>
              <a:defRPr/>
            </a:pPr>
            <a:r>
              <a:rPr lang="it-IT" sz="2400" b="1" dirty="0" smtClean="0">
                <a:solidFill>
                  <a:schemeClr val="bg1"/>
                </a:solidFill>
              </a:rPr>
              <a:t>Se la città allora fu salva, bisogna dire ancora una volta, che la Martire rispose alla invocazione dei suoi concittadini.</a:t>
            </a:r>
            <a:r>
              <a:rPr lang="it-IT" sz="2400" dirty="0" smtClean="0"/>
              <a:t> </a:t>
            </a:r>
          </a:p>
          <a:p>
            <a:pPr>
              <a:lnSpc>
                <a:spcPct val="73000"/>
              </a:lnSpc>
              <a:buClr>
                <a:schemeClr val="bg1"/>
              </a:buClr>
              <a:buFont typeface="Wingdings" pitchFamily="2" charset="2"/>
              <a:buChar char="l"/>
              <a:defRPr/>
            </a:pPr>
            <a:r>
              <a:rPr lang="it-IT" sz="2400" b="1" dirty="0" smtClean="0">
                <a:solidFill>
                  <a:schemeClr val="bg1"/>
                </a:solidFill>
              </a:rPr>
              <a:t>Il portale del 1236 circa, oggi all’ingresso di S. Agata al Carcere, testimonia il fatto.</a:t>
            </a:r>
          </a:p>
          <a:p>
            <a:pPr>
              <a:lnSpc>
                <a:spcPct val="73000"/>
              </a:lnSpc>
              <a:buClr>
                <a:schemeClr val="bg1"/>
              </a:buClr>
              <a:buFont typeface="Wingdings" pitchFamily="2" charset="2"/>
              <a:buChar char="l"/>
              <a:defRPr/>
            </a:pPr>
            <a:endParaRPr lang="it-IT" sz="2400" b="1" dirty="0" smtClean="0">
              <a:solidFill>
                <a:schemeClr val="bg1"/>
              </a:solidFill>
            </a:endParaRPr>
          </a:p>
          <a:p>
            <a:pPr>
              <a:lnSpc>
                <a:spcPct val="73000"/>
              </a:lnSpc>
              <a:buClr>
                <a:schemeClr val="bg1"/>
              </a:buClr>
              <a:buFont typeface="Wingdings" pitchFamily="2" charset="2"/>
              <a:buChar char="l"/>
              <a:defRPr/>
            </a:pPr>
            <a:r>
              <a:rPr lang="it-IT" sz="2400" b="1" dirty="0" smtClean="0">
                <a:solidFill>
                  <a:schemeClr val="bg1"/>
                </a:solidFill>
              </a:rPr>
              <a:t>I due monogrammi </a:t>
            </a:r>
            <a:r>
              <a:rPr lang="it-IT" sz="2400" b="1" dirty="0" smtClean="0">
                <a:solidFill>
                  <a:schemeClr val="accent1">
                    <a:lumMod val="75000"/>
                  </a:schemeClr>
                </a:solidFill>
              </a:rPr>
              <a:t>“</a:t>
            </a:r>
            <a:r>
              <a:rPr lang="it-IT" sz="2400" b="1" dirty="0" err="1" smtClean="0">
                <a:solidFill>
                  <a:schemeClr val="accent1">
                    <a:lumMod val="75000"/>
                  </a:schemeClr>
                </a:solidFill>
              </a:rPr>
              <a:t>n.o.p.a.q.u.i.e.</a:t>
            </a:r>
            <a:r>
              <a:rPr lang="it-IT" sz="2400" b="1" dirty="0" smtClean="0">
                <a:solidFill>
                  <a:schemeClr val="accent1">
                    <a:lumMod val="75000"/>
                  </a:schemeClr>
                </a:solidFill>
              </a:rPr>
              <a:t>”  </a:t>
            </a:r>
            <a:r>
              <a:rPr lang="it-IT" sz="2400" b="1" dirty="0" smtClean="0">
                <a:solidFill>
                  <a:schemeClr val="bg1"/>
                </a:solidFill>
              </a:rPr>
              <a:t>e </a:t>
            </a:r>
            <a:r>
              <a:rPr lang="it-IT" sz="2400" b="1" dirty="0" smtClean="0">
                <a:solidFill>
                  <a:schemeClr val="accent1">
                    <a:lumMod val="75000"/>
                  </a:schemeClr>
                </a:solidFill>
              </a:rPr>
              <a:t>“</a:t>
            </a:r>
            <a:r>
              <a:rPr lang="it-IT" sz="2400" b="1" dirty="0" err="1" smtClean="0">
                <a:solidFill>
                  <a:schemeClr val="accent1">
                    <a:lumMod val="75000"/>
                  </a:schemeClr>
                </a:solidFill>
              </a:rPr>
              <a:t>m.s.s.h.d.e.p.l.</a:t>
            </a:r>
            <a:r>
              <a:rPr lang="it-IT" sz="2400" b="1" dirty="0" smtClean="0">
                <a:solidFill>
                  <a:schemeClr val="accent1">
                    <a:lumMod val="75000"/>
                  </a:schemeClr>
                </a:solidFill>
              </a:rPr>
              <a:t>” </a:t>
            </a:r>
            <a:r>
              <a:rPr lang="it-IT" sz="2400" b="1" dirty="0" smtClean="0">
                <a:solidFill>
                  <a:schemeClr val="bg1"/>
                </a:solidFill>
              </a:rPr>
              <a:t>(tavoletta dell’angelo) sono stati apposti sul prospetto della cattedrale, ricostruita dopo il terremoto del 1693, e possono riscontrarsi in alcune chiese del centro storico.</a:t>
            </a:r>
            <a:r>
              <a:rPr lang="it-IT" sz="2400" dirty="0" smtClean="0">
                <a:solidFill>
                  <a:schemeClr val="bg1"/>
                </a:solidFill>
              </a:rPr>
              <a:t> </a:t>
            </a:r>
          </a:p>
        </p:txBody>
      </p:sp>
      <p:pic>
        <p:nvPicPr>
          <p:cNvPr id="172055" name="Picture 23" descr="15"/>
          <p:cNvPicPr>
            <a:picLocks noChangeAspect="1" noChangeArrowheads="1"/>
          </p:cNvPicPr>
          <p:nvPr/>
        </p:nvPicPr>
        <p:blipFill>
          <a:blip r:embed="rId3"/>
          <a:srcRect/>
          <a:stretch>
            <a:fillRect/>
          </a:stretch>
        </p:blipFill>
        <p:spPr bwMode="auto">
          <a:xfrm>
            <a:off x="431800" y="1979613"/>
            <a:ext cx="3529013" cy="5508625"/>
          </a:xfrm>
          <a:prstGeom prst="rect">
            <a:avLst/>
          </a:prstGeom>
          <a:noFill/>
          <a:ln w="9525">
            <a:noFill/>
            <a:miter lim="800000"/>
            <a:headEnd/>
            <a:tailEnd/>
          </a:ln>
        </p:spPr>
      </p:pic>
      <p:sp>
        <p:nvSpPr>
          <p:cNvPr id="10" name="Rettangolo 9"/>
          <p:cNvSpPr/>
          <p:nvPr/>
        </p:nvSpPr>
        <p:spPr>
          <a:xfrm>
            <a:off x="4032250" y="1403350"/>
            <a:ext cx="2770188" cy="501650"/>
          </a:xfrm>
          <a:prstGeom prst="rect">
            <a:avLst/>
          </a:prstGeom>
        </p:spPr>
        <p:txBody>
          <a:bodyPr wrap="none">
            <a:spAutoFit/>
          </a:bodyPr>
          <a:lstStyle/>
          <a:p>
            <a:pPr>
              <a:defRPr/>
            </a:pPr>
            <a:r>
              <a:rPr lang="it-IT" sz="2800" b="1" dirty="0">
                <a:solidFill>
                  <a:schemeClr val="accent1">
                    <a:lumMod val="75000"/>
                  </a:schemeClr>
                </a:solidFill>
              </a:rPr>
              <a:t>“</a:t>
            </a:r>
            <a:r>
              <a:rPr lang="it-IT" sz="2800" b="1" dirty="0" err="1">
                <a:solidFill>
                  <a:schemeClr val="accent1">
                    <a:lumMod val="75000"/>
                  </a:schemeClr>
                </a:solidFill>
              </a:rPr>
              <a:t>n.o.p.a.q.u.i.e.</a:t>
            </a:r>
            <a:r>
              <a:rPr lang="it-IT" sz="2800" b="1" dirty="0">
                <a:solidFill>
                  <a:schemeClr val="accent1">
                    <a:lumMod val="75000"/>
                  </a:schemeClr>
                </a:solidFill>
              </a:rPr>
              <a:t>” </a:t>
            </a:r>
            <a:endParaRPr lang="it-IT" sz="28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2034">
                                            <p:txEl>
                                              <p:pRg st="1" end="1"/>
                                            </p:txEl>
                                          </p:spTgt>
                                        </p:tgtEl>
                                        <p:attrNameLst>
                                          <p:attrName>style.visibility</p:attrName>
                                        </p:attrNameLst>
                                      </p:cBhvr>
                                      <p:to>
                                        <p:strVal val="visible"/>
                                      </p:to>
                                    </p:set>
                                    <p:animEffect transition="in" filter="dissolve">
                                      <p:cBhvr>
                                        <p:cTn id="7" dur="500"/>
                                        <p:tgtEl>
                                          <p:spTgt spid="1720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72055"/>
                                        </p:tgtEl>
                                        <p:attrNameLst>
                                          <p:attrName>style.visibility</p:attrName>
                                        </p:attrNameLst>
                                      </p:cBhvr>
                                      <p:to>
                                        <p:strVal val="visible"/>
                                      </p:to>
                                    </p:set>
                                    <p:animEffect transition="in" filter="diamond(in)">
                                      <p:cBhvr>
                                        <p:cTn id="12" dur="2000"/>
                                        <p:tgtEl>
                                          <p:spTgt spid="1720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2034">
                                            <p:txEl>
                                              <p:pRg st="2" end="2"/>
                                            </p:txEl>
                                          </p:spTgt>
                                        </p:tgtEl>
                                        <p:attrNameLst>
                                          <p:attrName>style.visibility</p:attrName>
                                        </p:attrNameLst>
                                      </p:cBhvr>
                                      <p:to>
                                        <p:strVal val="visible"/>
                                      </p:to>
                                    </p:set>
                                    <p:animEffect transition="in" filter="dissolve">
                                      <p:cBhvr>
                                        <p:cTn id="17" dur="500"/>
                                        <p:tgtEl>
                                          <p:spTgt spid="1720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2034">
                                            <p:txEl>
                                              <p:pRg st="4" end="4"/>
                                            </p:txEl>
                                          </p:spTgt>
                                        </p:tgtEl>
                                        <p:attrNameLst>
                                          <p:attrName>style.visibility</p:attrName>
                                        </p:attrNameLst>
                                      </p:cBhvr>
                                      <p:to>
                                        <p:strVal val="visible"/>
                                      </p:to>
                                    </p:set>
                                    <p:animEffect transition="in" filter="dissolve">
                                      <p:cBhvr>
                                        <p:cTn id="22" dur="500"/>
                                        <p:tgtEl>
                                          <p:spTgt spid="1720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792163" y="250825"/>
            <a:ext cx="8602662" cy="1257300"/>
          </a:xfrm>
        </p:spPr>
        <p:txBody>
          <a:bodyPr/>
          <a:lstStyle/>
          <a:p>
            <a:r>
              <a:rPr lang="it-IT" smtClean="0">
                <a:solidFill>
                  <a:schemeClr val="accent1"/>
                </a:solidFill>
              </a:rPr>
              <a:t>La città liberata dalla peste</a:t>
            </a:r>
          </a:p>
        </p:txBody>
      </p:sp>
      <p:sp>
        <p:nvSpPr>
          <p:cNvPr id="137222" name="Rectangle 6"/>
          <p:cNvSpPr>
            <a:spLocks noGrp="1" noChangeArrowheads="1"/>
          </p:cNvSpPr>
          <p:nvPr>
            <p:ph type="body" sz="half" idx="2"/>
          </p:nvPr>
        </p:nvSpPr>
        <p:spPr>
          <a:xfrm>
            <a:off x="3671888" y="1908175"/>
            <a:ext cx="6408737" cy="5651500"/>
          </a:xfrm>
          <a:solidFill>
            <a:srgbClr val="006699"/>
          </a:solidFill>
        </p:spPr>
        <p:txBody>
          <a:bodyPr/>
          <a:lstStyle/>
          <a:p>
            <a:pPr>
              <a:lnSpc>
                <a:spcPct val="73000"/>
              </a:lnSpc>
              <a:buClr>
                <a:schemeClr val="bg1"/>
              </a:buClr>
              <a:buFont typeface="Wingdings" pitchFamily="2" charset="2"/>
              <a:buChar char="l"/>
            </a:pPr>
            <a:endParaRPr lang="it-IT" sz="2800" b="1" i="1" smtClean="0">
              <a:solidFill>
                <a:schemeClr val="bg1"/>
              </a:solidFill>
            </a:endParaRPr>
          </a:p>
          <a:p>
            <a:pPr>
              <a:lnSpc>
                <a:spcPct val="73000"/>
              </a:lnSpc>
              <a:buClr>
                <a:schemeClr val="bg1"/>
              </a:buClr>
              <a:buFont typeface="Wingdings" pitchFamily="2" charset="2"/>
              <a:buChar char="l"/>
            </a:pPr>
            <a:r>
              <a:rPr lang="it-IT" sz="2800" b="1" smtClean="0">
                <a:solidFill>
                  <a:schemeClr val="bg1"/>
                </a:solidFill>
              </a:rPr>
              <a:t>I catanesi attribuiscono a S. Agata un altro segno di protezione:      </a:t>
            </a:r>
          </a:p>
          <a:p>
            <a:pPr>
              <a:lnSpc>
                <a:spcPct val="73000"/>
              </a:lnSpc>
              <a:buClr>
                <a:schemeClr val="bg1"/>
              </a:buClr>
              <a:buFont typeface="Wingdings" pitchFamily="2" charset="2"/>
              <a:buNone/>
            </a:pPr>
            <a:r>
              <a:rPr lang="it-IT" sz="2800" b="1" smtClean="0">
                <a:solidFill>
                  <a:schemeClr val="bg1"/>
                </a:solidFill>
              </a:rPr>
              <a:t>    nel 1743, quando una ondata        di peste stava per diffondersi       da Messina anche a Catania,              le reliquie furono portate in processione e la peste cessò. </a:t>
            </a:r>
          </a:p>
          <a:p>
            <a:pPr>
              <a:lnSpc>
                <a:spcPct val="73000"/>
              </a:lnSpc>
              <a:buClr>
                <a:schemeClr val="bg1"/>
              </a:buClr>
              <a:buFont typeface="Wingdings" pitchFamily="2" charset="2"/>
              <a:buChar char="l"/>
            </a:pPr>
            <a:r>
              <a:rPr lang="it-IT" sz="2800" b="1" smtClean="0">
                <a:solidFill>
                  <a:schemeClr val="bg1"/>
                </a:solidFill>
              </a:rPr>
              <a:t>In ricordo di questo prodigio fu eretta nella zona del porto (oggi piazza dei Martiri), una colonna sormontata da una effigie di sant'Agata che schiaccia la testa  di un drago, simbolo del male.</a:t>
            </a:r>
          </a:p>
        </p:txBody>
      </p:sp>
      <p:pic>
        <p:nvPicPr>
          <p:cNvPr id="137223" name="Picture 7" descr="30"/>
          <p:cNvPicPr>
            <a:picLocks noGrp="1" noChangeAspect="1" noChangeArrowheads="1"/>
          </p:cNvPicPr>
          <p:nvPr>
            <p:ph sz="half" idx="1"/>
          </p:nvPr>
        </p:nvPicPr>
        <p:blipFill>
          <a:blip r:embed="rId2"/>
          <a:srcRect/>
          <a:stretch>
            <a:fillRect/>
          </a:stretch>
        </p:blipFill>
        <p:spPr>
          <a:xfrm>
            <a:off x="431800" y="1908175"/>
            <a:ext cx="3198813" cy="56515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7222">
                                            <p:txEl>
                                              <p:pRg st="1" end="1"/>
                                            </p:txEl>
                                          </p:spTgt>
                                        </p:tgtEl>
                                        <p:attrNameLst>
                                          <p:attrName>style.visibility</p:attrName>
                                        </p:attrNameLst>
                                      </p:cBhvr>
                                      <p:to>
                                        <p:strVal val="visible"/>
                                      </p:to>
                                    </p:set>
                                    <p:animEffect transition="in" filter="dissolve">
                                      <p:cBhvr>
                                        <p:cTn id="12" dur="500"/>
                                        <p:tgtEl>
                                          <p:spTgt spid="1372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7222">
                                            <p:txEl>
                                              <p:pRg st="2" end="2"/>
                                            </p:txEl>
                                          </p:spTgt>
                                        </p:tgtEl>
                                        <p:attrNameLst>
                                          <p:attrName>style.visibility</p:attrName>
                                        </p:attrNameLst>
                                      </p:cBhvr>
                                      <p:to>
                                        <p:strVal val="visible"/>
                                      </p:to>
                                    </p:set>
                                    <p:animEffect transition="in" filter="dissolve">
                                      <p:cBhvr>
                                        <p:cTn id="17" dur="500"/>
                                        <p:tgtEl>
                                          <p:spTgt spid="1372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7222">
                                            <p:txEl>
                                              <p:pRg st="3" end="3"/>
                                            </p:txEl>
                                          </p:spTgt>
                                        </p:tgtEl>
                                        <p:attrNameLst>
                                          <p:attrName>style.visibility</p:attrName>
                                        </p:attrNameLst>
                                      </p:cBhvr>
                                      <p:to>
                                        <p:strVal val="visible"/>
                                      </p:to>
                                    </p:set>
                                    <p:animEffect transition="in" filter="dissolve">
                                      <p:cBhvr>
                                        <p:cTn id="22" dur="500"/>
                                        <p:tgtEl>
                                          <p:spTgt spid="1372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r>
              <a:rPr lang="it-IT" smtClean="0">
                <a:solidFill>
                  <a:schemeClr val="accent1"/>
                </a:solidFill>
              </a:rPr>
              <a:t>NOTA PRELIMINARE</a:t>
            </a:r>
            <a:endParaRPr lang="it-IT" smtClean="0"/>
          </a:p>
        </p:txBody>
      </p:sp>
      <p:sp>
        <p:nvSpPr>
          <p:cNvPr id="5123" name="Segnaposto testo 2"/>
          <p:cNvSpPr>
            <a:spLocks noGrp="1"/>
          </p:cNvSpPr>
          <p:nvPr>
            <p:ph type="body" sz="half" idx="1"/>
          </p:nvPr>
        </p:nvSpPr>
        <p:spPr>
          <a:xfrm>
            <a:off x="431800" y="1908175"/>
            <a:ext cx="7272338" cy="5651500"/>
          </a:xfrm>
          <a:solidFill>
            <a:srgbClr val="006699"/>
          </a:solidFill>
        </p:spPr>
        <p:txBody>
          <a:bodyPr/>
          <a:lstStyle/>
          <a:p>
            <a:pPr>
              <a:lnSpc>
                <a:spcPct val="73000"/>
              </a:lnSpc>
              <a:buClr>
                <a:schemeClr val="bg1"/>
              </a:buClr>
              <a:buFont typeface="Wingdings" pitchFamily="2" charset="2"/>
              <a:buChar char="l"/>
            </a:pPr>
            <a:endParaRPr lang="it-IT" sz="3000" b="1" smtClean="0">
              <a:solidFill>
                <a:schemeClr val="bg1"/>
              </a:solidFill>
            </a:endParaRPr>
          </a:p>
          <a:p>
            <a:pPr>
              <a:lnSpc>
                <a:spcPct val="73000"/>
              </a:lnSpc>
              <a:buClr>
                <a:schemeClr val="bg1"/>
              </a:buClr>
              <a:buFont typeface="Wingdings" pitchFamily="2" charset="2"/>
              <a:buChar char="l"/>
            </a:pPr>
            <a:r>
              <a:rPr lang="it-IT" sz="3000" b="1" smtClean="0">
                <a:solidFill>
                  <a:schemeClr val="bg1"/>
                </a:solidFill>
              </a:rPr>
              <a:t>Il testo più antico a noi giunto, si ritiene essere quello latino (VI sec.) edito nel 1477/9,da Bonino Mombrizio            (1424 - 1482/1502).</a:t>
            </a:r>
          </a:p>
          <a:p>
            <a:pPr>
              <a:lnSpc>
                <a:spcPct val="73000"/>
              </a:lnSpc>
              <a:buClr>
                <a:schemeClr val="bg1"/>
              </a:buClr>
              <a:buFont typeface="Wingdings" pitchFamily="2" charset="2"/>
              <a:buChar char="l"/>
            </a:pPr>
            <a:r>
              <a:rPr lang="it-IT" sz="3000" b="1" smtClean="0">
                <a:solidFill>
                  <a:schemeClr val="bg1"/>
                </a:solidFill>
              </a:rPr>
              <a:t>Oggi si contano circa 200 “atti” di cui 170 in latino e 30 in greco.</a:t>
            </a:r>
            <a:r>
              <a:rPr lang="it-IT" sz="3000" b="1" smtClean="0"/>
              <a:t> </a:t>
            </a:r>
            <a:endParaRPr lang="it-IT" sz="3000" b="1" smtClean="0">
              <a:solidFill>
                <a:schemeClr val="bg1"/>
              </a:solidFill>
            </a:endParaRPr>
          </a:p>
          <a:p>
            <a:pPr>
              <a:lnSpc>
                <a:spcPct val="73000"/>
              </a:lnSpc>
              <a:buClr>
                <a:schemeClr val="bg1"/>
              </a:buClr>
              <a:buFont typeface="Wingdings" pitchFamily="2" charset="2"/>
              <a:buChar char="l"/>
            </a:pPr>
            <a:r>
              <a:rPr lang="it-IT" sz="3000" b="1" smtClean="0">
                <a:solidFill>
                  <a:schemeClr val="bg1"/>
                </a:solidFill>
              </a:rPr>
              <a:t>Illustrare storicamente la biografia della Martire Catanese è opera difficile e rischiosa, gli approfondimenti vengono quindi rimandati ad altri testi.</a:t>
            </a:r>
          </a:p>
          <a:p>
            <a:endParaRPr lang="it-IT" smtClean="0"/>
          </a:p>
        </p:txBody>
      </p:sp>
      <p:pic>
        <p:nvPicPr>
          <p:cNvPr id="7" name="Segnaposto contenuto 6" descr="0205-L.jpg"/>
          <p:cNvPicPr>
            <a:picLocks noGrp="1" noChangeAspect="1"/>
          </p:cNvPicPr>
          <p:nvPr>
            <p:ph sz="half" idx="2"/>
          </p:nvPr>
        </p:nvPicPr>
        <p:blipFill>
          <a:blip r:embed="rId2"/>
          <a:srcRect/>
          <a:stretch>
            <a:fillRect/>
          </a:stretch>
        </p:blipFill>
        <p:spPr>
          <a:xfrm>
            <a:off x="7704138" y="1908175"/>
            <a:ext cx="2341562" cy="5651500"/>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dissolv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dissolv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287338" y="0"/>
            <a:ext cx="9793287" cy="1763713"/>
          </a:xfrm>
        </p:spPr>
        <p:txBody>
          <a:bodyPr/>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mtClean="0">
                <a:solidFill>
                  <a:schemeClr val="accent1"/>
                </a:solidFill>
              </a:rPr>
              <a:t>L’omaggio di santi e papi</a:t>
            </a:r>
            <a:r>
              <a:rPr lang="en-GB" sz="4000" smtClean="0">
                <a:solidFill>
                  <a:srgbClr val="800000"/>
                </a:solidFill>
              </a:rPr>
              <a:t>               </a:t>
            </a:r>
          </a:p>
        </p:txBody>
      </p:sp>
      <p:sp>
        <p:nvSpPr>
          <p:cNvPr id="84996" name="Rectangle 4"/>
          <p:cNvSpPr>
            <a:spLocks noGrp="1" noChangeArrowheads="1"/>
          </p:cNvSpPr>
          <p:nvPr>
            <p:ph type="body" sz="half" idx="2"/>
          </p:nvPr>
        </p:nvSpPr>
        <p:spPr>
          <a:xfrm>
            <a:off x="4679950" y="2051050"/>
            <a:ext cx="5184775" cy="5184775"/>
          </a:xfrm>
          <a:solidFill>
            <a:srgbClr val="006699"/>
          </a:solidFill>
        </p:spPr>
        <p:txBody>
          <a:bodyPr/>
          <a:lstStyle/>
          <a:p>
            <a:pPr algn="ctr">
              <a:buClr>
                <a:schemeClr val="bg1"/>
              </a:buClr>
              <a:buFont typeface="Wingdings" pitchFamily="2" charset="2"/>
              <a:buNone/>
            </a:pPr>
            <a:endParaRPr lang="it-IT" sz="4000" b="1" i="1" smtClean="0">
              <a:solidFill>
                <a:schemeClr val="bg1"/>
              </a:solidFill>
            </a:endParaRPr>
          </a:p>
          <a:p>
            <a:pPr algn="ctr">
              <a:buClr>
                <a:schemeClr val="bg1"/>
              </a:buClr>
              <a:buFont typeface="Wingdings" pitchFamily="2" charset="2"/>
              <a:buNone/>
            </a:pPr>
            <a:r>
              <a:rPr lang="it-IT" sz="4000" b="1" i="1" smtClean="0">
                <a:solidFill>
                  <a:schemeClr val="bg1"/>
                </a:solidFill>
              </a:rPr>
              <a:t>Non l’atterrirono le minaccie. Non la piegarono i supplizi.                 </a:t>
            </a:r>
          </a:p>
          <a:p>
            <a:pPr algn="ctr">
              <a:buClr>
                <a:schemeClr val="bg1"/>
              </a:buClr>
              <a:buFont typeface="Wingdings" pitchFamily="2" charset="2"/>
              <a:buNone/>
            </a:pPr>
            <a:endParaRPr lang="it-IT" sz="4000" b="1" i="1" smtClean="0">
              <a:solidFill>
                <a:schemeClr val="bg1"/>
              </a:solidFill>
            </a:endParaRPr>
          </a:p>
          <a:p>
            <a:pPr algn="ctr">
              <a:buClr>
                <a:schemeClr val="bg1"/>
              </a:buClr>
              <a:buFont typeface="Wingdings" pitchFamily="2" charset="2"/>
              <a:buNone/>
            </a:pPr>
            <a:r>
              <a:rPr lang="it-IT" sz="2400" smtClean="0">
                <a:solidFill>
                  <a:schemeClr val="bg1"/>
                </a:solidFill>
              </a:rPr>
              <a:t>(S. Gregorio Magno, papa e dottore della chiesa Roma, 540-604)</a:t>
            </a:r>
            <a:r>
              <a:rPr lang="it-IT" sz="2400" i="1" smtClean="0">
                <a:solidFill>
                  <a:schemeClr val="bg1"/>
                </a:solidFill>
              </a:rPr>
              <a:t> </a:t>
            </a:r>
          </a:p>
        </p:txBody>
      </p:sp>
      <p:pic>
        <p:nvPicPr>
          <p:cNvPr id="85005" name="Picture 13" descr="24350V"/>
          <p:cNvPicPr>
            <a:picLocks noChangeAspect="1" noChangeArrowheads="1"/>
          </p:cNvPicPr>
          <p:nvPr/>
        </p:nvPicPr>
        <p:blipFill>
          <a:blip r:embed="rId3"/>
          <a:srcRect/>
          <a:stretch>
            <a:fillRect/>
          </a:stretch>
        </p:blipFill>
        <p:spPr bwMode="auto">
          <a:xfrm>
            <a:off x="539750" y="2065338"/>
            <a:ext cx="3913188" cy="528637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5005"/>
                                        </p:tgtEl>
                                        <p:attrNameLst>
                                          <p:attrName>style.visibility</p:attrName>
                                        </p:attrNameLst>
                                      </p:cBhvr>
                                      <p:to>
                                        <p:strVal val="visible"/>
                                      </p:to>
                                    </p:set>
                                    <p:anim calcmode="lin" valueType="num">
                                      <p:cBhvr>
                                        <p:cTn id="7" dur="1000" fill="hold"/>
                                        <p:tgtEl>
                                          <p:spTgt spid="85005"/>
                                        </p:tgtEl>
                                        <p:attrNameLst>
                                          <p:attrName>ppt_w</p:attrName>
                                        </p:attrNameLst>
                                      </p:cBhvr>
                                      <p:tavLst>
                                        <p:tav tm="0">
                                          <p:val>
                                            <p:strVal val="#ppt_w*0.70"/>
                                          </p:val>
                                        </p:tav>
                                        <p:tav tm="100000">
                                          <p:val>
                                            <p:strVal val="#ppt_w"/>
                                          </p:val>
                                        </p:tav>
                                      </p:tavLst>
                                    </p:anim>
                                    <p:anim calcmode="lin" valueType="num">
                                      <p:cBhvr>
                                        <p:cTn id="8" dur="1000" fill="hold"/>
                                        <p:tgtEl>
                                          <p:spTgt spid="85005"/>
                                        </p:tgtEl>
                                        <p:attrNameLst>
                                          <p:attrName>ppt_h</p:attrName>
                                        </p:attrNameLst>
                                      </p:cBhvr>
                                      <p:tavLst>
                                        <p:tav tm="0">
                                          <p:val>
                                            <p:strVal val="#ppt_h"/>
                                          </p:val>
                                        </p:tav>
                                        <p:tav tm="100000">
                                          <p:val>
                                            <p:strVal val="#ppt_h"/>
                                          </p:val>
                                        </p:tav>
                                      </p:tavLst>
                                    </p:anim>
                                    <p:animEffect transition="in" filter="fade">
                                      <p:cBhvr>
                                        <p:cTn id="9" dur="1000"/>
                                        <p:tgtEl>
                                          <p:spTgt spid="8500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4996">
                                            <p:txEl>
                                              <p:pRg st="1" end="1"/>
                                            </p:txEl>
                                          </p:spTgt>
                                        </p:tgtEl>
                                        <p:attrNameLst>
                                          <p:attrName>style.visibility</p:attrName>
                                        </p:attrNameLst>
                                      </p:cBhvr>
                                      <p:to>
                                        <p:strVal val="visible"/>
                                      </p:to>
                                    </p:set>
                                    <p:animEffect transition="in" filter="dissolve">
                                      <p:cBhvr>
                                        <p:cTn id="14" dur="500"/>
                                        <p:tgtEl>
                                          <p:spTgt spid="849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4996">
                                            <p:txEl>
                                              <p:pRg st="3" end="3"/>
                                            </p:txEl>
                                          </p:spTgt>
                                        </p:tgtEl>
                                        <p:attrNameLst>
                                          <p:attrName>style.visibility</p:attrName>
                                        </p:attrNameLst>
                                      </p:cBhvr>
                                      <p:to>
                                        <p:strVal val="visible"/>
                                      </p:to>
                                    </p:set>
                                    <p:animEffect transition="in" filter="dissolve">
                                      <p:cBhvr>
                                        <p:cTn id="19" dur="500"/>
                                        <p:tgtEl>
                                          <p:spTgt spid="849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p:txBody>
          <a:bodyPr/>
          <a:lstStyle/>
          <a:p>
            <a:r>
              <a:rPr lang="it-IT" smtClean="0">
                <a:solidFill>
                  <a:schemeClr val="accent1"/>
                </a:solidFill>
              </a:rPr>
              <a:t>San Metodio Siculo</a:t>
            </a:r>
          </a:p>
        </p:txBody>
      </p:sp>
      <p:sp>
        <p:nvSpPr>
          <p:cNvPr id="40963" name="Segnaposto testo 3"/>
          <p:cNvSpPr>
            <a:spLocks noGrp="1"/>
          </p:cNvSpPr>
          <p:nvPr>
            <p:ph type="body" sz="half" idx="2"/>
          </p:nvPr>
        </p:nvSpPr>
        <p:spPr>
          <a:xfrm>
            <a:off x="2519363" y="2195513"/>
            <a:ext cx="7345362" cy="4757737"/>
          </a:xfrm>
          <a:solidFill>
            <a:srgbClr val="006699"/>
          </a:solidFill>
        </p:spPr>
        <p:txBody>
          <a:bodyPr/>
          <a:lstStyle/>
          <a:p>
            <a:pPr algn="ctr">
              <a:buFont typeface="Wingdings" pitchFamily="2" charset="2"/>
              <a:buNone/>
            </a:pPr>
            <a:endParaRPr lang="it-IT" b="1" i="1" smtClean="0">
              <a:solidFill>
                <a:schemeClr val="bg1"/>
              </a:solidFill>
            </a:endParaRPr>
          </a:p>
          <a:p>
            <a:pPr algn="ctr">
              <a:buFont typeface="Wingdings" pitchFamily="2" charset="2"/>
              <a:buNone/>
            </a:pPr>
            <a:r>
              <a:rPr lang="it-IT" sz="4000" b="1" i="1" smtClean="0">
                <a:solidFill>
                  <a:schemeClr val="bg1"/>
                </a:solidFill>
              </a:rPr>
              <a:t>Donata a noi da Dio,   sorgente stessa della bontà.           </a:t>
            </a:r>
          </a:p>
          <a:p>
            <a:pPr algn="ctr">
              <a:buFont typeface="Wingdings" pitchFamily="2" charset="2"/>
              <a:buNone/>
            </a:pPr>
            <a:endParaRPr lang="it-IT" sz="2400" b="1" i="1" smtClean="0">
              <a:solidFill>
                <a:schemeClr val="bg1"/>
              </a:solidFill>
            </a:endParaRPr>
          </a:p>
          <a:p>
            <a:pPr algn="ctr">
              <a:buFont typeface="Wingdings" pitchFamily="2" charset="2"/>
              <a:buNone/>
            </a:pPr>
            <a:endParaRPr lang="it-IT" sz="2400" b="1" i="1" smtClean="0">
              <a:solidFill>
                <a:schemeClr val="bg1"/>
              </a:solidFill>
            </a:endParaRPr>
          </a:p>
          <a:p>
            <a:pPr algn="ctr">
              <a:buFont typeface="Wingdings" pitchFamily="2" charset="2"/>
              <a:buNone/>
            </a:pPr>
            <a:r>
              <a:rPr lang="it-IT" sz="2400" i="1" smtClean="0">
                <a:solidFill>
                  <a:schemeClr val="bg1"/>
                </a:solidFill>
              </a:rPr>
              <a:t>(</a:t>
            </a:r>
            <a:r>
              <a:rPr lang="it-IT" sz="2400" smtClean="0">
                <a:solidFill>
                  <a:schemeClr val="bg1"/>
                </a:solidFill>
              </a:rPr>
              <a:t>San Metodio Siculo, vescovo patriarca di Costantinopoli m.847)</a:t>
            </a:r>
          </a:p>
          <a:p>
            <a:endParaRPr lang="it-IT" smtClean="0"/>
          </a:p>
        </p:txBody>
      </p:sp>
      <p:pic>
        <p:nvPicPr>
          <p:cNvPr id="5" name="Picture 12" descr="Metodio siculo"/>
          <p:cNvPicPr>
            <a:picLocks noGrp="1" noChangeAspect="1" noChangeArrowheads="1"/>
          </p:cNvPicPr>
          <p:nvPr>
            <p:ph sz="half" idx="1"/>
          </p:nvPr>
        </p:nvPicPr>
        <p:blipFill>
          <a:blip r:embed="rId2"/>
          <a:srcRect/>
          <a:stretch>
            <a:fillRect/>
          </a:stretch>
        </p:blipFill>
        <p:spPr>
          <a:xfrm>
            <a:off x="792163" y="2195513"/>
            <a:ext cx="1214437" cy="4757737"/>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dissolve">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animEffect transition="in" filter="dissolve">
                                      <p:cBhvr>
                                        <p:cTn id="1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p:txBody>
          <a:bodyPr/>
          <a:lstStyle/>
          <a:p>
            <a:r>
              <a:rPr lang="it-IT" smtClean="0">
                <a:solidFill>
                  <a:schemeClr val="accent1"/>
                </a:solidFill>
              </a:rPr>
              <a:t>IL PAPA BUONO</a:t>
            </a:r>
          </a:p>
        </p:txBody>
      </p:sp>
      <p:sp>
        <p:nvSpPr>
          <p:cNvPr id="41987" name="Segnaposto testo 3"/>
          <p:cNvSpPr>
            <a:spLocks noGrp="1"/>
          </p:cNvSpPr>
          <p:nvPr>
            <p:ph type="body" sz="half" idx="2"/>
          </p:nvPr>
        </p:nvSpPr>
        <p:spPr>
          <a:xfrm>
            <a:off x="4535488" y="2101850"/>
            <a:ext cx="5400675" cy="4757738"/>
          </a:xfrm>
          <a:solidFill>
            <a:srgbClr val="006699"/>
          </a:solidFill>
        </p:spPr>
        <p:txBody>
          <a:bodyPr/>
          <a:lstStyle/>
          <a:p>
            <a:pPr algn="ctr">
              <a:buFont typeface="Wingdings" pitchFamily="2" charset="2"/>
              <a:buNone/>
            </a:pPr>
            <a:endParaRPr lang="it-IT" b="1" i="1" smtClean="0">
              <a:solidFill>
                <a:schemeClr val="bg1"/>
              </a:solidFill>
            </a:endParaRPr>
          </a:p>
          <a:p>
            <a:pPr algn="ctr">
              <a:buFont typeface="Wingdings" pitchFamily="2" charset="2"/>
              <a:buNone/>
            </a:pPr>
            <a:endParaRPr lang="it-IT" b="1" i="1" smtClean="0">
              <a:solidFill>
                <a:schemeClr val="bg1"/>
              </a:solidFill>
            </a:endParaRPr>
          </a:p>
          <a:p>
            <a:pPr algn="ctr">
              <a:buFont typeface="Wingdings" pitchFamily="2" charset="2"/>
              <a:buNone/>
            </a:pPr>
            <a:r>
              <a:rPr lang="it-IT" sz="4800" b="1" i="1" smtClean="0">
                <a:solidFill>
                  <a:schemeClr val="bg1"/>
                </a:solidFill>
              </a:rPr>
              <a:t>Agata Splendidissima.</a:t>
            </a:r>
            <a:r>
              <a:rPr lang="it-IT" sz="4800" smtClean="0">
                <a:solidFill>
                  <a:schemeClr val="bg1"/>
                </a:solidFill>
              </a:rPr>
              <a:t>   </a:t>
            </a:r>
          </a:p>
          <a:p>
            <a:pPr algn="ctr">
              <a:buFont typeface="Wingdings" pitchFamily="2" charset="2"/>
              <a:buNone/>
            </a:pPr>
            <a:endParaRPr lang="it-IT" sz="4000" smtClean="0">
              <a:solidFill>
                <a:schemeClr val="bg1"/>
              </a:solidFill>
            </a:endParaRPr>
          </a:p>
          <a:p>
            <a:pPr algn="ctr">
              <a:buFont typeface="Wingdings" pitchFamily="2" charset="2"/>
              <a:buNone/>
            </a:pPr>
            <a:endParaRPr lang="it-IT" sz="4000" smtClean="0">
              <a:solidFill>
                <a:schemeClr val="bg1"/>
              </a:solidFill>
            </a:endParaRPr>
          </a:p>
          <a:p>
            <a:pPr algn="ctr">
              <a:buFont typeface="Wingdings" pitchFamily="2" charset="2"/>
              <a:buNone/>
            </a:pPr>
            <a:r>
              <a:rPr lang="it-IT" sz="2400" smtClean="0">
                <a:solidFill>
                  <a:schemeClr val="bg1"/>
                </a:solidFill>
              </a:rPr>
              <a:t>(Giovanni XXIII, papa 1958-1963)</a:t>
            </a:r>
          </a:p>
        </p:txBody>
      </p:sp>
      <p:pic>
        <p:nvPicPr>
          <p:cNvPr id="5" name="Picture 10" descr="papagiovanni 58-63"/>
          <p:cNvPicPr>
            <a:picLocks noGrp="1" noChangeAspect="1" noChangeArrowheads="1"/>
          </p:cNvPicPr>
          <p:nvPr>
            <p:ph sz="half" idx="1"/>
          </p:nvPr>
        </p:nvPicPr>
        <p:blipFill>
          <a:blip r:embed="rId2"/>
          <a:srcRect/>
          <a:stretch>
            <a:fillRect/>
          </a:stretch>
        </p:blipFill>
        <p:spPr>
          <a:xfrm>
            <a:off x="503238" y="2124075"/>
            <a:ext cx="3944937" cy="4760913"/>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7">
                                            <p:txEl>
                                              <p:pRg st="2" end="2"/>
                                            </p:txEl>
                                          </p:spTgt>
                                        </p:tgtEl>
                                        <p:attrNameLst>
                                          <p:attrName>style.visibility</p:attrName>
                                        </p:attrNameLst>
                                      </p:cBhvr>
                                      <p:to>
                                        <p:strVal val="visible"/>
                                      </p:to>
                                    </p:set>
                                    <p:animEffect transition="in" filter="dissolve">
                                      <p:cBhvr>
                                        <p:cTn id="12" dur="500"/>
                                        <p:tgtEl>
                                          <p:spTgt spid="419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animEffect transition="in" filter="dissolve">
                                      <p:cBhvr>
                                        <p:cTn id="17" dur="500"/>
                                        <p:tgtEl>
                                          <p:spTgt spid="41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a:xfrm>
            <a:off x="792163" y="323850"/>
            <a:ext cx="8602662" cy="1257300"/>
          </a:xfrm>
        </p:spPr>
        <p:txBody>
          <a:bodyPr/>
          <a:lstStyle/>
          <a:p>
            <a:r>
              <a:rPr lang="it-IT" sz="5400" smtClean="0">
                <a:solidFill>
                  <a:schemeClr val="accent1"/>
                </a:solidFill>
              </a:rPr>
              <a:t>Papa Wojtyla</a:t>
            </a:r>
          </a:p>
        </p:txBody>
      </p:sp>
      <p:sp>
        <p:nvSpPr>
          <p:cNvPr id="43011" name="Segnaposto testo 3"/>
          <p:cNvSpPr>
            <a:spLocks noGrp="1"/>
          </p:cNvSpPr>
          <p:nvPr>
            <p:ph type="body" sz="half" idx="2"/>
          </p:nvPr>
        </p:nvSpPr>
        <p:spPr>
          <a:xfrm>
            <a:off x="5118100" y="1979613"/>
            <a:ext cx="4746625" cy="5400675"/>
          </a:xfrm>
          <a:solidFill>
            <a:srgbClr val="006699"/>
          </a:solidFill>
        </p:spPr>
        <p:txBody>
          <a:bodyPr/>
          <a:lstStyle/>
          <a:p>
            <a:pPr algn="ctr">
              <a:buFont typeface="Wingdings" pitchFamily="2" charset="2"/>
              <a:buNone/>
            </a:pPr>
            <a:endParaRPr lang="it-IT" b="1" i="1" smtClean="0">
              <a:solidFill>
                <a:schemeClr val="bg1"/>
              </a:solidFill>
            </a:endParaRPr>
          </a:p>
          <a:p>
            <a:pPr algn="ctr">
              <a:buFont typeface="Wingdings" pitchFamily="2" charset="2"/>
              <a:buNone/>
            </a:pPr>
            <a:r>
              <a:rPr lang="it-IT" b="1" i="1" smtClean="0">
                <a:solidFill>
                  <a:schemeClr val="bg1"/>
                </a:solidFill>
              </a:rPr>
              <a:t>Se la linfa di Gesù scorre dentro di voi, come fu in S. Agata;</a:t>
            </a:r>
          </a:p>
          <a:p>
            <a:pPr algn="ctr">
              <a:buFont typeface="Wingdings" pitchFamily="2" charset="2"/>
              <a:buNone/>
            </a:pPr>
            <a:r>
              <a:rPr lang="it-IT" b="1" i="1" smtClean="0">
                <a:solidFill>
                  <a:schemeClr val="bg1"/>
                </a:solidFill>
              </a:rPr>
              <a:t>allora la corruzione è vinta, la violenza è vinta, la mafia è vinta.</a:t>
            </a:r>
          </a:p>
          <a:p>
            <a:pPr algn="ctr">
              <a:buFont typeface="Wingdings" pitchFamily="2" charset="2"/>
              <a:buNone/>
            </a:pPr>
            <a:endParaRPr lang="it-IT" sz="2400" i="1" smtClean="0">
              <a:solidFill>
                <a:schemeClr val="bg1"/>
              </a:solidFill>
            </a:endParaRPr>
          </a:p>
          <a:p>
            <a:pPr algn="ctr">
              <a:buFont typeface="Wingdings" pitchFamily="2" charset="2"/>
              <a:buNone/>
            </a:pPr>
            <a:r>
              <a:rPr lang="it-IT" sz="2400" i="1" smtClean="0">
                <a:solidFill>
                  <a:schemeClr val="bg1"/>
                </a:solidFill>
              </a:rPr>
              <a:t>(Giovanni Paolo II, papa.    Catania, 5 novembre 1994)</a:t>
            </a:r>
            <a:endParaRPr lang="it-IT" sz="2400" smtClean="0">
              <a:solidFill>
                <a:schemeClr val="bg1"/>
              </a:solidFill>
            </a:endParaRPr>
          </a:p>
          <a:p>
            <a:endParaRPr lang="it-IT" smtClean="0"/>
          </a:p>
        </p:txBody>
      </p:sp>
      <p:pic>
        <p:nvPicPr>
          <p:cNvPr id="5" name="Picture 5" descr="36"/>
          <p:cNvPicPr>
            <a:picLocks noGrp="1" noChangeAspect="1" noChangeArrowheads="1"/>
          </p:cNvPicPr>
          <p:nvPr>
            <p:ph sz="half" idx="1"/>
          </p:nvPr>
        </p:nvPicPr>
        <p:blipFill>
          <a:blip r:embed="rId2"/>
          <a:srcRect/>
          <a:stretch>
            <a:fillRect/>
          </a:stretch>
        </p:blipFill>
        <p:spPr>
          <a:xfrm>
            <a:off x="468313" y="2379663"/>
            <a:ext cx="4614862" cy="4064000"/>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dissolve">
                                      <p:cBhvr>
                                        <p:cTn id="12" dur="500"/>
                                        <p:tgtEl>
                                          <p:spTgt spid="43011">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animEffect transition="in" filter="dissolve">
                                      <p:cBhvr>
                                        <p:cTn id="15" dur="500"/>
                                        <p:tgtEl>
                                          <p:spTgt spid="43011">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3011">
                                            <p:txEl>
                                              <p:pRg st="4" end="4"/>
                                            </p:txEl>
                                          </p:spTgt>
                                        </p:tgtEl>
                                        <p:attrNameLst>
                                          <p:attrName>style.visibility</p:attrName>
                                        </p:attrNameLst>
                                      </p:cBhvr>
                                      <p:to>
                                        <p:strVal val="visible"/>
                                      </p:to>
                                    </p:set>
                                    <p:animEffect transition="in" filter="dissolve">
                                      <p:cBhvr>
                                        <p:cTn id="18" dur="500"/>
                                        <p:tgtEl>
                                          <p:spTgt spid="43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719138" y="395288"/>
            <a:ext cx="8602662" cy="1257300"/>
          </a:xfrm>
        </p:spPr>
        <p:txBody>
          <a:bodyPr/>
          <a:lstStyle/>
          <a:p>
            <a:r>
              <a:rPr lang="it-IT" smtClean="0">
                <a:solidFill>
                  <a:schemeClr val="accent1"/>
                </a:solidFill>
              </a:rPr>
              <a:t>IL SEGRETO DI S. AGATA</a:t>
            </a:r>
          </a:p>
        </p:txBody>
      </p:sp>
      <p:sp>
        <p:nvSpPr>
          <p:cNvPr id="120838" name="Rectangle 6"/>
          <p:cNvSpPr>
            <a:spLocks noGrp="1" noChangeArrowheads="1"/>
          </p:cNvSpPr>
          <p:nvPr>
            <p:ph type="body" sz="half" idx="2"/>
          </p:nvPr>
        </p:nvSpPr>
        <p:spPr>
          <a:xfrm>
            <a:off x="4392613" y="1908175"/>
            <a:ext cx="5688012" cy="5651500"/>
          </a:xfrm>
          <a:solidFill>
            <a:srgbClr val="006699"/>
          </a:solidFill>
        </p:spPr>
        <p:txBody>
          <a:bodyPr/>
          <a:lstStyle/>
          <a:p>
            <a:pPr>
              <a:lnSpc>
                <a:spcPct val="83000"/>
              </a:lnSpc>
              <a:buClr>
                <a:schemeClr val="bg1"/>
              </a:buClr>
              <a:buFont typeface="Wingdings" pitchFamily="2" charset="2"/>
              <a:buNone/>
            </a:pPr>
            <a:endParaRPr lang="it-IT" sz="2000" b="1" smtClean="0">
              <a:solidFill>
                <a:schemeClr val="bg1"/>
              </a:solidFill>
            </a:endParaRPr>
          </a:p>
          <a:p>
            <a:pPr>
              <a:lnSpc>
                <a:spcPct val="83000"/>
              </a:lnSpc>
              <a:buClr>
                <a:schemeClr val="bg1"/>
              </a:buClr>
              <a:buFont typeface="Wingdings" pitchFamily="2" charset="2"/>
              <a:buChar char="l"/>
            </a:pPr>
            <a:r>
              <a:rPr lang="it-IT" sz="2000" b="1" smtClean="0">
                <a:solidFill>
                  <a:schemeClr val="bg1"/>
                </a:solidFill>
              </a:rPr>
              <a:t>Nell'incontro con i giovani, a Catania il 5 novembre 1994, Giovanni Paolo II ha rilanciato l'esemplarità di Agata svelandone il "segreto": </a:t>
            </a:r>
          </a:p>
          <a:p>
            <a:pPr>
              <a:lnSpc>
                <a:spcPct val="83000"/>
              </a:lnSpc>
              <a:buClr>
                <a:schemeClr val="bg1"/>
              </a:buClr>
              <a:buFont typeface="Wingdings" pitchFamily="2" charset="2"/>
              <a:buChar char="l"/>
            </a:pPr>
            <a:r>
              <a:rPr lang="it-IT" sz="2000" b="1" smtClean="0">
                <a:solidFill>
                  <a:schemeClr val="bg1"/>
                </a:solidFill>
              </a:rPr>
              <a:t>«Se domandiamo alla vostra giovanissima Patrona: Spiegaci, come hai potuto, all'età di circa quattordici anni, essere già così forte nel testimoniare Gesù, così matura da avere l'onore di dare la vita per Lui, Lei ci risponde: </a:t>
            </a:r>
          </a:p>
          <a:p>
            <a:pPr>
              <a:lnSpc>
                <a:spcPct val="83000"/>
              </a:lnSpc>
              <a:buClr>
                <a:schemeClr val="bg1"/>
              </a:buClr>
              <a:buFont typeface="Wingdings" pitchFamily="2" charset="2"/>
              <a:buChar char="l"/>
            </a:pPr>
            <a:r>
              <a:rPr lang="it-IT" sz="2000" b="1" smtClean="0">
                <a:solidFill>
                  <a:schemeClr val="bg1"/>
                </a:solidFill>
              </a:rPr>
              <a:t>"Non é merito mio se sono stata buona. E' stato Gesù a farmi buona,   é Lui il segreto del mio nome e della mia vita. </a:t>
            </a:r>
            <a:r>
              <a:rPr lang="it-IT" sz="2000" b="1" i="1" smtClean="0">
                <a:solidFill>
                  <a:schemeClr val="bg1"/>
                </a:solidFill>
              </a:rPr>
              <a:t>Io sono semplicemente come tralcio attaccato alla vite</a:t>
            </a:r>
            <a:r>
              <a:rPr lang="it-IT" sz="2000" b="1" smtClean="0">
                <a:solidFill>
                  <a:schemeClr val="bg1"/>
                </a:solidFill>
              </a:rPr>
              <a:t>". </a:t>
            </a:r>
          </a:p>
          <a:p>
            <a:pPr>
              <a:lnSpc>
                <a:spcPct val="83000"/>
              </a:lnSpc>
              <a:buClr>
                <a:schemeClr val="bg1"/>
              </a:buClr>
              <a:buFont typeface="Wingdings" pitchFamily="2" charset="2"/>
              <a:buChar char="l"/>
            </a:pPr>
            <a:r>
              <a:rPr lang="it-IT" sz="2000" b="1" smtClean="0">
                <a:solidFill>
                  <a:schemeClr val="bg1"/>
                </a:solidFill>
              </a:rPr>
              <a:t>Ecco: questo é il segreto di Agata e di tanti come lei».</a:t>
            </a:r>
          </a:p>
        </p:txBody>
      </p:sp>
      <p:pic>
        <p:nvPicPr>
          <p:cNvPr id="120845" name="Picture 13" descr="papa1"/>
          <p:cNvPicPr>
            <a:picLocks noGrp="1" noChangeAspect="1" noChangeArrowheads="1"/>
          </p:cNvPicPr>
          <p:nvPr>
            <p:ph sz="half" idx="1"/>
          </p:nvPr>
        </p:nvPicPr>
        <p:blipFill>
          <a:blip r:embed="rId2"/>
          <a:srcRect/>
          <a:stretch>
            <a:fillRect/>
          </a:stretch>
        </p:blipFill>
        <p:spPr>
          <a:xfrm>
            <a:off x="360363" y="1908175"/>
            <a:ext cx="4057650" cy="56515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0845"/>
                                        </p:tgtEl>
                                        <p:attrNameLst>
                                          <p:attrName>style.visibility</p:attrName>
                                        </p:attrNameLst>
                                      </p:cBhvr>
                                      <p:to>
                                        <p:strVal val="visible"/>
                                      </p:to>
                                    </p:set>
                                    <p:anim calcmode="lin" valueType="num">
                                      <p:cBhvr>
                                        <p:cTn id="7" dur="1000" fill="hold"/>
                                        <p:tgtEl>
                                          <p:spTgt spid="120845"/>
                                        </p:tgtEl>
                                        <p:attrNameLst>
                                          <p:attrName>ppt_x</p:attrName>
                                        </p:attrNameLst>
                                      </p:cBhvr>
                                      <p:tavLst>
                                        <p:tav tm="0">
                                          <p:val>
                                            <p:strVal val="#ppt_x-.2"/>
                                          </p:val>
                                        </p:tav>
                                        <p:tav tm="100000">
                                          <p:val>
                                            <p:strVal val="#ppt_x"/>
                                          </p:val>
                                        </p:tav>
                                      </p:tavLst>
                                    </p:anim>
                                    <p:anim calcmode="lin" valueType="num">
                                      <p:cBhvr>
                                        <p:cTn id="8" dur="1000" fill="hold"/>
                                        <p:tgtEl>
                                          <p:spTgt spid="12084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084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20838">
                                            <p:txEl>
                                              <p:pRg st="1" end="1"/>
                                            </p:txEl>
                                          </p:spTgt>
                                        </p:tgtEl>
                                        <p:attrNameLst>
                                          <p:attrName>style.visibility</p:attrName>
                                        </p:attrNameLst>
                                      </p:cBhvr>
                                      <p:to>
                                        <p:strVal val="visible"/>
                                      </p:to>
                                    </p:set>
                                    <p:animEffect transition="in" filter="dissolve">
                                      <p:cBhvr>
                                        <p:cTn id="14" dur="500"/>
                                        <p:tgtEl>
                                          <p:spTgt spid="12083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0838">
                                            <p:txEl>
                                              <p:pRg st="2" end="2"/>
                                            </p:txEl>
                                          </p:spTgt>
                                        </p:tgtEl>
                                        <p:attrNameLst>
                                          <p:attrName>style.visibility</p:attrName>
                                        </p:attrNameLst>
                                      </p:cBhvr>
                                      <p:to>
                                        <p:strVal val="visible"/>
                                      </p:to>
                                    </p:set>
                                    <p:animEffect transition="in" filter="dissolve">
                                      <p:cBhvr>
                                        <p:cTn id="19" dur="500"/>
                                        <p:tgtEl>
                                          <p:spTgt spid="12083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0838">
                                            <p:txEl>
                                              <p:pRg st="3" end="3"/>
                                            </p:txEl>
                                          </p:spTgt>
                                        </p:tgtEl>
                                        <p:attrNameLst>
                                          <p:attrName>style.visibility</p:attrName>
                                        </p:attrNameLst>
                                      </p:cBhvr>
                                      <p:to>
                                        <p:strVal val="visible"/>
                                      </p:to>
                                    </p:set>
                                    <p:animEffect transition="in" filter="dissolve">
                                      <p:cBhvr>
                                        <p:cTn id="24" dur="500"/>
                                        <p:tgtEl>
                                          <p:spTgt spid="12083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0838">
                                            <p:txEl>
                                              <p:pRg st="4" end="4"/>
                                            </p:txEl>
                                          </p:spTgt>
                                        </p:tgtEl>
                                        <p:attrNameLst>
                                          <p:attrName>style.visibility</p:attrName>
                                        </p:attrNameLst>
                                      </p:cBhvr>
                                      <p:to>
                                        <p:strVal val="visible"/>
                                      </p:to>
                                    </p:set>
                                    <p:animEffect transition="in" filter="dissolve">
                                      <p:cBhvr>
                                        <p:cTn id="29" dur="500"/>
                                        <p:tgtEl>
                                          <p:spTgt spid="1208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
          <p:cNvSpPr>
            <a:spLocks noGrp="1" noChangeArrowheads="1"/>
          </p:cNvSpPr>
          <p:nvPr>
            <p:ph type="title"/>
          </p:nvPr>
        </p:nvSpPr>
        <p:spPr>
          <a:xfrm>
            <a:off x="719138" y="250825"/>
            <a:ext cx="8602662" cy="1257300"/>
          </a:xfrm>
        </p:spPr>
        <p:txBody>
          <a:bodyPr/>
          <a:lstStyle/>
          <a:p>
            <a:r>
              <a:rPr lang="it-IT" sz="5400" smtClean="0">
                <a:solidFill>
                  <a:schemeClr val="accent1"/>
                </a:solidFill>
              </a:rPr>
              <a:t>PIAZZA DUOMO</a:t>
            </a:r>
          </a:p>
        </p:txBody>
      </p:sp>
      <p:pic>
        <p:nvPicPr>
          <p:cNvPr id="147464" name="Picture 8" descr="elefante"/>
          <p:cNvPicPr>
            <a:picLocks noGrp="1" noChangeAspect="1" noChangeArrowheads="1"/>
          </p:cNvPicPr>
          <p:nvPr>
            <p:ph idx="1"/>
          </p:nvPr>
        </p:nvPicPr>
        <p:blipFill>
          <a:blip r:embed="rId2"/>
          <a:srcRect/>
          <a:stretch>
            <a:fillRect/>
          </a:stretch>
        </p:blipFill>
        <p:spPr>
          <a:xfrm>
            <a:off x="431800" y="1908175"/>
            <a:ext cx="2016125" cy="4679950"/>
          </a:xfrm>
          <a:noFill/>
        </p:spPr>
      </p:pic>
      <p:pic>
        <p:nvPicPr>
          <p:cNvPr id="147471" name="Picture 15" descr="MSSHDEPL"/>
          <p:cNvPicPr>
            <a:picLocks noChangeAspect="1" noChangeArrowheads="1"/>
          </p:cNvPicPr>
          <p:nvPr/>
        </p:nvPicPr>
        <p:blipFill>
          <a:blip r:embed="rId3"/>
          <a:srcRect/>
          <a:stretch>
            <a:fillRect/>
          </a:stretch>
        </p:blipFill>
        <p:spPr bwMode="auto">
          <a:xfrm>
            <a:off x="2519363" y="1887538"/>
            <a:ext cx="7561262" cy="5672137"/>
          </a:xfrm>
          <a:prstGeom prst="rect">
            <a:avLst/>
          </a:prstGeom>
          <a:noFill/>
          <a:ln w="9525">
            <a:noFill/>
            <a:miter lim="800000"/>
            <a:headEnd/>
            <a:tailEnd/>
          </a:ln>
        </p:spPr>
      </p:pic>
      <p:sp>
        <p:nvSpPr>
          <p:cNvPr id="147467" name="Rectangle 11"/>
          <p:cNvSpPr>
            <a:spLocks noGrp="1" noChangeArrowheads="1"/>
          </p:cNvSpPr>
          <p:nvPr>
            <p:ph type="body" sz="half" idx="4294967295"/>
          </p:nvPr>
        </p:nvSpPr>
        <p:spPr>
          <a:xfrm>
            <a:off x="2519363" y="2051050"/>
            <a:ext cx="2881312" cy="3024188"/>
          </a:xfrm>
          <a:noFill/>
        </p:spPr>
        <p:txBody>
          <a:bodyPr/>
          <a:lstStyle/>
          <a:p>
            <a:pPr>
              <a:lnSpc>
                <a:spcPct val="83000"/>
              </a:lnSpc>
              <a:buClr>
                <a:schemeClr val="bg1"/>
              </a:buClr>
              <a:buFont typeface="Wingdings" pitchFamily="2" charset="2"/>
              <a:buChar char="l"/>
            </a:pPr>
            <a:r>
              <a:rPr lang="it-IT" sz="2700" b="1" smtClean="0">
                <a:solidFill>
                  <a:schemeClr val="bg1"/>
                </a:solidFill>
              </a:rPr>
              <a:t>Il cartiglio posto in cima all'obelisco che sovrasta  il monumento dell'elefante, riporta l’elogio dell’angelo.</a:t>
            </a:r>
            <a:endParaRPr lang="it-IT" sz="2700" smtClean="0">
              <a:solidFill>
                <a:schemeClr val="bg1"/>
              </a:solidFill>
            </a:endParaRPr>
          </a:p>
        </p:txBody>
      </p:sp>
      <p:sp>
        <p:nvSpPr>
          <p:cNvPr id="147472" name="Rectangle 16"/>
          <p:cNvSpPr>
            <a:spLocks noChangeArrowheads="1"/>
          </p:cNvSpPr>
          <p:nvPr/>
        </p:nvSpPr>
        <p:spPr bwMode="auto">
          <a:xfrm>
            <a:off x="7993063" y="1908175"/>
            <a:ext cx="2087562" cy="2636838"/>
          </a:xfrm>
          <a:prstGeom prst="rect">
            <a:avLst/>
          </a:prstGeom>
          <a:noFill/>
          <a:ln w="9525">
            <a:noFill/>
            <a:miter lim="800000"/>
            <a:headEnd/>
            <a:tailEnd/>
          </a:ln>
        </p:spPr>
        <p:txBody>
          <a:bodyPr>
            <a:spAutoFit/>
          </a:bodyPr>
          <a:lstStyle/>
          <a:p>
            <a:r>
              <a:rPr lang="it-IT" sz="2900" b="1"/>
              <a:t>La palma e il giglio, ricordano il martirio e la verginità di S. Agata.</a:t>
            </a:r>
          </a:p>
        </p:txBody>
      </p:sp>
      <p:sp>
        <p:nvSpPr>
          <p:cNvPr id="147473" name="Text Box 17"/>
          <p:cNvSpPr txBox="1">
            <a:spLocks noChangeArrowheads="1"/>
          </p:cNvSpPr>
          <p:nvPr/>
        </p:nvSpPr>
        <p:spPr bwMode="auto">
          <a:xfrm>
            <a:off x="719138" y="6732588"/>
            <a:ext cx="1387475" cy="439737"/>
          </a:xfrm>
          <a:prstGeom prst="rect">
            <a:avLst/>
          </a:prstGeom>
          <a:solidFill>
            <a:srgbClr val="006699"/>
          </a:solidFill>
          <a:ln w="9525">
            <a:noFill/>
            <a:miter lim="800000"/>
            <a:headEnd/>
            <a:tailEnd/>
          </a:ln>
        </p:spPr>
        <p:txBody>
          <a:bodyPr wrap="none">
            <a:spAutoFit/>
          </a:bodyPr>
          <a:lstStyle/>
          <a:p>
            <a:r>
              <a:rPr lang="it-IT" b="1"/>
              <a:t>LIOTRU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7464"/>
                                        </p:tgtEl>
                                        <p:attrNameLst>
                                          <p:attrName>style.visibility</p:attrName>
                                        </p:attrNameLst>
                                      </p:cBhvr>
                                      <p:to>
                                        <p:strVal val="visible"/>
                                      </p:to>
                                    </p:set>
                                    <p:animEffect transition="in" filter="diamond(in)">
                                      <p:cBhvr>
                                        <p:cTn id="7" dur="2000"/>
                                        <p:tgtEl>
                                          <p:spTgt spid="1474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7473"/>
                                        </p:tgtEl>
                                        <p:attrNameLst>
                                          <p:attrName>style.visibility</p:attrName>
                                        </p:attrNameLst>
                                      </p:cBhvr>
                                      <p:to>
                                        <p:strVal val="visible"/>
                                      </p:to>
                                    </p:set>
                                    <p:animEffect transition="in" filter="dissolve">
                                      <p:cBhvr>
                                        <p:cTn id="12" dur="500"/>
                                        <p:tgtEl>
                                          <p:spTgt spid="14747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47471"/>
                                        </p:tgtEl>
                                        <p:attrNameLst>
                                          <p:attrName>style.visibility</p:attrName>
                                        </p:attrNameLst>
                                      </p:cBhvr>
                                      <p:to>
                                        <p:strVal val="visible"/>
                                      </p:to>
                                    </p:set>
                                    <p:animEffect transition="in" filter="diamond(in)">
                                      <p:cBhvr>
                                        <p:cTn id="17" dur="2000"/>
                                        <p:tgtEl>
                                          <p:spTgt spid="14747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7467">
                                            <p:txEl>
                                              <p:pRg st="0" end="0"/>
                                            </p:txEl>
                                          </p:spTgt>
                                        </p:tgtEl>
                                        <p:attrNameLst>
                                          <p:attrName>style.visibility</p:attrName>
                                        </p:attrNameLst>
                                      </p:cBhvr>
                                      <p:to>
                                        <p:strVal val="visible"/>
                                      </p:to>
                                    </p:set>
                                    <p:animEffect transition="in" filter="dissolve">
                                      <p:cBhvr>
                                        <p:cTn id="22" dur="500"/>
                                        <p:tgtEl>
                                          <p:spTgt spid="14746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7472">
                                            <p:txEl>
                                              <p:pRg st="0" end="0"/>
                                            </p:txEl>
                                          </p:spTgt>
                                        </p:tgtEl>
                                        <p:attrNameLst>
                                          <p:attrName>style.visibility</p:attrName>
                                        </p:attrNameLst>
                                      </p:cBhvr>
                                      <p:to>
                                        <p:strVal val="visible"/>
                                      </p:to>
                                    </p:set>
                                    <p:animEffect transition="in" filter="dissolve">
                                      <p:cBhvr>
                                        <p:cTn id="27" dur="500"/>
                                        <p:tgtEl>
                                          <p:spTgt spid="1474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p:cNvSpPr>
            <a:spLocks noGrp="1" noChangeArrowheads="1"/>
          </p:cNvSpPr>
          <p:nvPr>
            <p:ph type="title"/>
          </p:nvPr>
        </p:nvSpPr>
        <p:spPr>
          <a:xfrm>
            <a:off x="719138" y="323850"/>
            <a:ext cx="8602662" cy="1257300"/>
          </a:xfrm>
        </p:spPr>
        <p:txBody>
          <a:bodyPr/>
          <a:lstStyle/>
          <a:p>
            <a:r>
              <a:rPr lang="it-IT" smtClean="0">
                <a:solidFill>
                  <a:schemeClr val="accent1"/>
                </a:solidFill>
              </a:rPr>
              <a:t>Agata è modello di vita          sempre attuale …</a:t>
            </a:r>
          </a:p>
        </p:txBody>
      </p:sp>
      <p:pic>
        <p:nvPicPr>
          <p:cNvPr id="48131" name="Picture 10" descr="P2100013"/>
          <p:cNvPicPr>
            <a:picLocks noGrp="1" noChangeAspect="1" noChangeArrowheads="1"/>
          </p:cNvPicPr>
          <p:nvPr>
            <p:ph idx="1"/>
          </p:nvPr>
        </p:nvPicPr>
        <p:blipFill>
          <a:blip r:embed="rId2"/>
          <a:srcRect b="21472"/>
          <a:stretch>
            <a:fillRect/>
          </a:stretch>
        </p:blipFill>
        <p:spPr>
          <a:xfrm>
            <a:off x="360363" y="1835150"/>
            <a:ext cx="9720262" cy="5724525"/>
          </a:xfrm>
          <a:noFill/>
        </p:spPr>
      </p:pic>
      <p:sp>
        <p:nvSpPr>
          <p:cNvPr id="165900" name="Rectangle 12"/>
          <p:cNvSpPr>
            <a:spLocks noChangeArrowheads="1"/>
          </p:cNvSpPr>
          <p:nvPr/>
        </p:nvSpPr>
        <p:spPr bwMode="auto">
          <a:xfrm>
            <a:off x="1079500" y="2411413"/>
            <a:ext cx="8135938" cy="4156075"/>
          </a:xfrm>
          <a:prstGeom prst="rect">
            <a:avLst/>
          </a:prstGeom>
          <a:solidFill>
            <a:srgbClr val="000066">
              <a:alpha val="30196"/>
            </a:srgbClr>
          </a:solidFill>
          <a:ln w="9525">
            <a:noFill/>
            <a:miter lim="800000"/>
            <a:headEnd/>
            <a:tailEnd/>
          </a:ln>
        </p:spPr>
        <p:txBody>
          <a:bodyPr anchor="ctr">
            <a:spAutoFit/>
          </a:bodyPr>
          <a:lstStyle/>
          <a:p>
            <a:pPr algn="just" eaLnBrk="0"/>
            <a:r>
              <a:rPr lang="it-IT" sz="2800" b="1"/>
              <a:t>“ … per la santità dei suoi propositi e per l'onore prestato a Dio senza indugio, nella valorosa confessione di Cristo. Agata viene presentata come modello di donna, ricolma delle migliori virtù cristiane. Alla corruzione dei costumi del potere costituito, viene contrapposta la nobiltà di sentimenti e l'audacia dell'azione della giovane cristiana catanese. Aver preferito il martirio ai vantaggi terreni, provoca ammirazione, invita all'imitazione e stimola ad avere identico coraggio”.</a:t>
            </a:r>
            <a:endParaRPr lang="it-IT" sz="800" b="1"/>
          </a:p>
        </p:txBody>
      </p:sp>
      <p:sp>
        <p:nvSpPr>
          <p:cNvPr id="165902" name="Text Box 14"/>
          <p:cNvSpPr txBox="1">
            <a:spLocks noChangeArrowheads="1"/>
          </p:cNvSpPr>
          <p:nvPr/>
        </p:nvSpPr>
        <p:spPr bwMode="auto">
          <a:xfrm>
            <a:off x="8135938" y="6659563"/>
            <a:ext cx="514350" cy="222250"/>
          </a:xfrm>
          <a:prstGeom prst="rect">
            <a:avLst/>
          </a:prstGeom>
          <a:noFill/>
          <a:ln w="9525">
            <a:noFill/>
            <a:miter lim="800000"/>
            <a:headEnd/>
            <a:tailEnd/>
          </a:ln>
        </p:spPr>
        <p:txBody>
          <a:bodyPr wrap="none">
            <a:spAutoFit/>
          </a:bodyPr>
          <a:lstStyle/>
          <a:p>
            <a:r>
              <a:rPr lang="it-IT" sz="900"/>
              <a:t>G. Zito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5900"/>
                                        </p:tgtEl>
                                        <p:attrNameLst>
                                          <p:attrName>style.visibility</p:attrName>
                                        </p:attrNameLst>
                                      </p:cBhvr>
                                      <p:to>
                                        <p:strVal val="visible"/>
                                      </p:to>
                                    </p:set>
                                    <p:anim calcmode="lin" valueType="num">
                                      <p:cBhvr additive="base">
                                        <p:cTn id="7" dur="5000" fill="hold"/>
                                        <p:tgtEl>
                                          <p:spTgt spid="165900"/>
                                        </p:tgtEl>
                                        <p:attrNameLst>
                                          <p:attrName>ppt_x</p:attrName>
                                        </p:attrNameLst>
                                      </p:cBhvr>
                                      <p:tavLst>
                                        <p:tav tm="0">
                                          <p:val>
                                            <p:strVal val="#ppt_x"/>
                                          </p:val>
                                        </p:tav>
                                        <p:tav tm="100000">
                                          <p:val>
                                            <p:strVal val="#ppt_x"/>
                                          </p:val>
                                        </p:tav>
                                      </p:tavLst>
                                    </p:anim>
                                    <p:anim calcmode="lin" valueType="num">
                                      <p:cBhvr additive="base">
                                        <p:cTn id="8" dur="50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5902"/>
                                        </p:tgtEl>
                                        <p:attrNameLst>
                                          <p:attrName>style.visibility</p:attrName>
                                        </p:attrNameLst>
                                      </p:cBhvr>
                                      <p:to>
                                        <p:strVal val="visible"/>
                                      </p:to>
                                    </p:set>
                                    <p:animEffect transition="in" filter="fade">
                                      <p:cBhvr>
                                        <p:cTn id="13" dur="2000"/>
                                        <p:tgtEl>
                                          <p:spTgt spid="16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nimBg="1"/>
      <p:bldP spid="16590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9" descr="P2040061"/>
          <p:cNvPicPr>
            <a:picLocks noChangeAspect="1" noChangeArrowheads="1"/>
          </p:cNvPicPr>
          <p:nvPr/>
        </p:nvPicPr>
        <p:blipFill>
          <a:blip r:embed="rId2"/>
          <a:srcRect/>
          <a:stretch>
            <a:fillRect/>
          </a:stretch>
        </p:blipFill>
        <p:spPr bwMode="auto">
          <a:xfrm>
            <a:off x="431800" y="1908175"/>
            <a:ext cx="3960813" cy="5651500"/>
          </a:xfrm>
          <a:prstGeom prst="rect">
            <a:avLst/>
          </a:prstGeom>
          <a:noFill/>
          <a:ln w="9525">
            <a:noFill/>
            <a:miter lim="800000"/>
            <a:headEnd/>
            <a:tailEnd/>
          </a:ln>
        </p:spPr>
      </p:pic>
      <p:sp>
        <p:nvSpPr>
          <p:cNvPr id="49155" name="Rectangle 4"/>
          <p:cNvSpPr>
            <a:spLocks noGrp="1" noChangeArrowheads="1"/>
          </p:cNvSpPr>
          <p:nvPr>
            <p:ph type="title"/>
          </p:nvPr>
        </p:nvSpPr>
        <p:spPr>
          <a:xfrm>
            <a:off x="719138" y="179388"/>
            <a:ext cx="8602662" cy="1257300"/>
          </a:xfrm>
        </p:spPr>
        <p:txBody>
          <a:bodyPr/>
          <a:lstStyle/>
          <a:p>
            <a:r>
              <a:rPr lang="it-IT" smtClean="0">
                <a:solidFill>
                  <a:schemeClr val="accent1"/>
                </a:solidFill>
              </a:rPr>
              <a:t>PREGHIERA</a:t>
            </a:r>
          </a:p>
        </p:txBody>
      </p:sp>
      <p:sp>
        <p:nvSpPr>
          <p:cNvPr id="87046" name="Rectangle 6"/>
          <p:cNvSpPr>
            <a:spLocks noGrp="1" noChangeArrowheads="1"/>
          </p:cNvSpPr>
          <p:nvPr>
            <p:ph type="body" sz="half" idx="2"/>
          </p:nvPr>
        </p:nvSpPr>
        <p:spPr>
          <a:xfrm>
            <a:off x="4464050" y="1908175"/>
            <a:ext cx="5616575" cy="5651500"/>
          </a:xfrm>
          <a:solidFill>
            <a:srgbClr val="006699"/>
          </a:solidFill>
        </p:spPr>
        <p:txBody>
          <a:bodyPr/>
          <a:lstStyle/>
          <a:p>
            <a:pPr>
              <a:lnSpc>
                <a:spcPct val="73000"/>
              </a:lnSpc>
              <a:buClr>
                <a:schemeClr val="bg1"/>
              </a:buClr>
              <a:buFont typeface="Wingdings" pitchFamily="2" charset="2"/>
              <a:buNone/>
            </a:pPr>
            <a:endParaRPr lang="it-IT" sz="2400" b="1" smtClean="0">
              <a:solidFill>
                <a:schemeClr val="bg1"/>
              </a:solidFill>
            </a:endParaRPr>
          </a:p>
          <a:p>
            <a:pPr algn="ctr">
              <a:lnSpc>
                <a:spcPct val="73000"/>
              </a:lnSpc>
              <a:buClr>
                <a:schemeClr val="bg1"/>
              </a:buClr>
              <a:buFont typeface="Wingdings" pitchFamily="2" charset="2"/>
              <a:buNone/>
            </a:pPr>
            <a:r>
              <a:rPr lang="it-IT" sz="2400" b="1" smtClean="0">
                <a:solidFill>
                  <a:schemeClr val="bg1"/>
                </a:solidFill>
              </a:rPr>
              <a:t>Benedetta sei tu,                          Agata,                                      davanti al Dio Altissimo,                              più di tutte le donne                      che vivono sulla terra;                       e benedetto il Signore Dio            che ti ha sostenuta                           in mezzo ai tormenti!      Generosamente hai donato la vita per confessare la divinità di Cristo.                              Non ti atterrirono le minacce,         né i supplizi riuscirono a piegarti.               Il coraggio che hai avuto              non cadrà dal cuore                       dei catanesi,                                   che ricorderanno                              la potenza di Dio,                   sempre!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amond(in)">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7046">
                                            <p:txEl>
                                              <p:pRg st="1" end="1"/>
                                            </p:txEl>
                                          </p:spTgt>
                                        </p:tgtEl>
                                        <p:attrNameLst>
                                          <p:attrName>style.visibility</p:attrName>
                                        </p:attrNameLst>
                                      </p:cBhvr>
                                      <p:to>
                                        <p:strVal val="visible"/>
                                      </p:to>
                                    </p:set>
                                    <p:animEffect transition="in" filter="dissolve">
                                      <p:cBhvr>
                                        <p:cTn id="12" dur="500"/>
                                        <p:tgtEl>
                                          <p:spTgt spid="870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olo 1"/>
          <p:cNvSpPr>
            <a:spLocks noGrp="1"/>
          </p:cNvSpPr>
          <p:nvPr>
            <p:ph type="title"/>
          </p:nvPr>
        </p:nvSpPr>
        <p:spPr>
          <a:xfrm>
            <a:off x="431800" y="179388"/>
            <a:ext cx="9432925" cy="1633537"/>
          </a:xfrm>
        </p:spPr>
        <p:txBody>
          <a:bodyPr/>
          <a:lstStyle/>
          <a:p>
            <a:r>
              <a:rPr lang="it-IT" smtClean="0">
                <a:solidFill>
                  <a:srgbClr val="FFFF00"/>
                </a:solidFill>
              </a:rPr>
              <a:t/>
            </a:r>
            <a:br>
              <a:rPr lang="it-IT" smtClean="0">
                <a:solidFill>
                  <a:srgbClr val="FFFF00"/>
                </a:solidFill>
              </a:rPr>
            </a:br>
            <a:r>
              <a:rPr lang="it-IT" i="1" smtClean="0">
                <a:solidFill>
                  <a:srgbClr val="FFFF00"/>
                </a:solidFill>
              </a:rPr>
              <a:t>Semu tutti devoti, tutti! Cittadini…       </a:t>
            </a:r>
            <a:r>
              <a:rPr lang="it-IT" smtClean="0">
                <a:solidFill>
                  <a:srgbClr val="FFFF00"/>
                </a:solidFill>
              </a:rPr>
              <a:t/>
            </a:r>
            <a:br>
              <a:rPr lang="it-IT" smtClean="0">
                <a:solidFill>
                  <a:srgbClr val="FFFF00"/>
                </a:solidFill>
              </a:rPr>
            </a:br>
            <a:endParaRPr lang="it-IT" smtClean="0"/>
          </a:p>
        </p:txBody>
      </p:sp>
      <p:sp>
        <p:nvSpPr>
          <p:cNvPr id="4" name="Segnaposto testo 3"/>
          <p:cNvSpPr>
            <a:spLocks noGrp="1"/>
          </p:cNvSpPr>
          <p:nvPr>
            <p:ph type="body" sz="half" idx="2"/>
          </p:nvPr>
        </p:nvSpPr>
        <p:spPr>
          <a:xfrm>
            <a:off x="4608513" y="2051050"/>
            <a:ext cx="5256212" cy="5278438"/>
          </a:xfrm>
          <a:solidFill>
            <a:srgbClr val="006699"/>
          </a:solidFill>
        </p:spPr>
        <p:txBody>
          <a:bodyPr/>
          <a:lstStyle/>
          <a:p>
            <a:pPr algn="ctr">
              <a:buFont typeface="Wingdings" pitchFamily="2" charset="2"/>
              <a:buNone/>
            </a:pPr>
            <a:endParaRPr lang="it-IT" sz="6000" b="1" smtClean="0">
              <a:solidFill>
                <a:schemeClr val="bg1"/>
              </a:solidFill>
            </a:endParaRPr>
          </a:p>
          <a:p>
            <a:pPr>
              <a:buFont typeface="Wingdings" pitchFamily="2" charset="2"/>
              <a:buNone/>
            </a:pPr>
            <a:r>
              <a:rPr lang="it-IT" sz="6000" b="1" smtClean="0">
                <a:solidFill>
                  <a:schemeClr val="bg1"/>
                </a:solidFill>
              </a:rPr>
              <a:t>    …VIVA</a:t>
            </a:r>
          </a:p>
          <a:p>
            <a:pPr algn="ctr">
              <a:buFont typeface="Wingdings" pitchFamily="2" charset="2"/>
              <a:buNone/>
            </a:pPr>
            <a:r>
              <a:rPr lang="it-IT" sz="6000" b="1" smtClean="0">
                <a:solidFill>
                  <a:schemeClr val="bg1"/>
                </a:solidFill>
              </a:rPr>
              <a:t>SANT’AGATA</a:t>
            </a:r>
          </a:p>
        </p:txBody>
      </p:sp>
      <p:pic>
        <p:nvPicPr>
          <p:cNvPr id="50180" name="Picture 16" descr="busto_fronte"/>
          <p:cNvPicPr>
            <a:picLocks noGrp="1" noChangeAspect="1" noChangeArrowheads="1"/>
          </p:cNvPicPr>
          <p:nvPr>
            <p:ph sz="half" idx="1"/>
          </p:nvPr>
        </p:nvPicPr>
        <p:blipFill>
          <a:blip r:embed="rId2"/>
          <a:srcRect/>
          <a:stretch>
            <a:fillRect/>
          </a:stretch>
        </p:blipFill>
        <p:spPr>
          <a:xfrm>
            <a:off x="431800" y="1911350"/>
            <a:ext cx="3895725" cy="564832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p:cTn id="1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entrale"/>
          <p:cNvPicPr>
            <a:picLocks noChangeAspect="1" noChangeArrowheads="1"/>
          </p:cNvPicPr>
          <p:nvPr/>
        </p:nvPicPr>
        <p:blipFill>
          <a:blip r:embed="rId2"/>
          <a:srcRect/>
          <a:stretch>
            <a:fillRect/>
          </a:stretch>
        </p:blipFill>
        <p:spPr bwMode="auto">
          <a:xfrm>
            <a:off x="360363" y="0"/>
            <a:ext cx="9720262" cy="2124075"/>
          </a:xfrm>
          <a:prstGeom prst="rect">
            <a:avLst/>
          </a:prstGeom>
          <a:noFill/>
          <a:ln w="9525">
            <a:noFill/>
            <a:miter lim="800000"/>
            <a:headEnd/>
            <a:tailEnd/>
          </a:ln>
        </p:spPr>
      </p:pic>
      <p:sp>
        <p:nvSpPr>
          <p:cNvPr id="51203" name="Rectangle 2"/>
          <p:cNvSpPr>
            <a:spLocks noGrp="1" noChangeArrowheads="1"/>
          </p:cNvSpPr>
          <p:nvPr>
            <p:ph type="title"/>
          </p:nvPr>
        </p:nvSpPr>
        <p:spPr>
          <a:xfrm>
            <a:off x="1295400" y="0"/>
            <a:ext cx="8602663" cy="827088"/>
          </a:xfrm>
        </p:spPr>
        <p:txBody>
          <a:bodyPr/>
          <a:lstStyle/>
          <a:p>
            <a:r>
              <a:rPr lang="it-IT" smtClean="0">
                <a:solidFill>
                  <a:srgbClr val="003399"/>
                </a:solidFill>
              </a:rPr>
              <a:t>RIFERIMENTI</a:t>
            </a:r>
          </a:p>
        </p:txBody>
      </p:sp>
      <p:sp>
        <p:nvSpPr>
          <p:cNvPr id="51204" name="Rectangle 3"/>
          <p:cNvSpPr>
            <a:spLocks noGrp="1" noChangeArrowheads="1"/>
          </p:cNvSpPr>
          <p:nvPr>
            <p:ph type="body" idx="1"/>
          </p:nvPr>
        </p:nvSpPr>
        <p:spPr>
          <a:xfrm>
            <a:off x="360363" y="2101850"/>
            <a:ext cx="9720262" cy="5457825"/>
          </a:xfrm>
          <a:solidFill>
            <a:srgbClr val="006699"/>
          </a:solidFill>
        </p:spPr>
        <p:txBody>
          <a:bodyPr/>
          <a:lstStyle/>
          <a:p>
            <a:pPr>
              <a:lnSpc>
                <a:spcPct val="73000"/>
              </a:lnSpc>
              <a:buClr>
                <a:schemeClr val="bg1"/>
              </a:buClr>
              <a:buFont typeface="Wingdings" pitchFamily="2" charset="2"/>
              <a:buChar char="l"/>
            </a:pPr>
            <a:endParaRPr lang="it-IT" sz="1800" smtClean="0">
              <a:solidFill>
                <a:schemeClr val="bg1"/>
              </a:solidFill>
            </a:endParaRPr>
          </a:p>
          <a:p>
            <a:pPr>
              <a:lnSpc>
                <a:spcPct val="73000"/>
              </a:lnSpc>
              <a:buClr>
                <a:schemeClr val="bg1"/>
              </a:buClr>
              <a:buFont typeface="Wingdings" pitchFamily="2" charset="2"/>
              <a:buChar char="l"/>
            </a:pPr>
            <a:r>
              <a:rPr lang="it-IT" sz="1800" smtClean="0">
                <a:solidFill>
                  <a:schemeClr val="bg1"/>
                </a:solidFill>
              </a:rPr>
              <a:t>IL MARTIRIO DI AGATA – Dramma Sacro – Piero Sapienza – Ed. Prospettive – Catania</a:t>
            </a:r>
          </a:p>
          <a:p>
            <a:pPr>
              <a:lnSpc>
                <a:spcPct val="73000"/>
              </a:lnSpc>
              <a:buClr>
                <a:schemeClr val="bg1"/>
              </a:buClr>
              <a:buFont typeface="Wingdings" pitchFamily="2" charset="2"/>
              <a:buChar char="l"/>
            </a:pPr>
            <a:r>
              <a:rPr lang="it-IT" sz="1800" smtClean="0">
                <a:solidFill>
                  <a:schemeClr val="bg1"/>
                </a:solidFill>
              </a:rPr>
              <a:t>S. AGATA, BREVE STORIA–A cura di Don Piero Sapienza– www.parrocchiadellaguardia.it</a:t>
            </a:r>
          </a:p>
          <a:p>
            <a:pPr>
              <a:lnSpc>
                <a:spcPct val="73000"/>
              </a:lnSpc>
              <a:buClr>
                <a:schemeClr val="bg1"/>
              </a:buClr>
              <a:buFont typeface="Wingdings" pitchFamily="2" charset="2"/>
              <a:buChar char="l"/>
            </a:pPr>
            <a:r>
              <a:rPr lang="it-IT" sz="1800" smtClean="0">
                <a:solidFill>
                  <a:schemeClr val="bg1"/>
                </a:solidFill>
              </a:rPr>
              <a:t>AGATA SPLENDIDISSIMA – Domenico Gagliani - Ed. Capitolo della Cattedrale – Catania</a:t>
            </a:r>
          </a:p>
          <a:p>
            <a:pPr>
              <a:lnSpc>
                <a:spcPct val="73000"/>
              </a:lnSpc>
              <a:buClr>
                <a:schemeClr val="bg1"/>
              </a:buClr>
              <a:buFont typeface="Wingdings" pitchFamily="2" charset="2"/>
              <a:buChar char="l"/>
            </a:pPr>
            <a:r>
              <a:rPr lang="it-IT" sz="1800" smtClean="0">
                <a:solidFill>
                  <a:schemeClr val="bg1"/>
                </a:solidFill>
              </a:rPr>
              <a:t>S. AGATA E IL SUO CULTO – Mons. Salvatore Romeo – Ed. N. Giannotta – Catania 1922</a:t>
            </a:r>
          </a:p>
          <a:p>
            <a:pPr>
              <a:lnSpc>
                <a:spcPct val="73000"/>
              </a:lnSpc>
              <a:buClr>
                <a:schemeClr val="bg1"/>
              </a:buClr>
              <a:buFont typeface="Wingdings" pitchFamily="2" charset="2"/>
              <a:buChar char="l"/>
            </a:pPr>
            <a:r>
              <a:rPr lang="it-IT" sz="1800" smtClean="0">
                <a:solidFill>
                  <a:schemeClr val="bg1"/>
                </a:solidFill>
              </a:rPr>
              <a:t>Il martirio di sant'Agata e le radici cristiane della Sicilia - Libera per nascita, serva per scelta - </a:t>
            </a:r>
            <a:r>
              <a:rPr lang="it-IT" sz="1800" i="1" smtClean="0">
                <a:solidFill>
                  <a:schemeClr val="bg1"/>
                </a:solidFill>
              </a:rPr>
              <a:t>di Umberto Utro, Responsabile del reparto di arte paleocristiana dei Musei Vaticani</a:t>
            </a:r>
            <a:endParaRPr lang="it-IT" sz="1800" smtClean="0">
              <a:solidFill>
                <a:schemeClr val="bg1"/>
              </a:solidFill>
            </a:endParaRPr>
          </a:p>
          <a:p>
            <a:pPr>
              <a:lnSpc>
                <a:spcPct val="73000"/>
              </a:lnSpc>
              <a:buClr>
                <a:schemeClr val="bg1"/>
              </a:buClr>
              <a:buFont typeface="Wingdings" pitchFamily="2" charset="2"/>
              <a:buChar char="l"/>
            </a:pPr>
            <a:r>
              <a:rPr lang="it-IT" sz="1800" smtClean="0">
                <a:solidFill>
                  <a:schemeClr val="bg1"/>
                </a:solidFill>
              </a:rPr>
              <a:t>S. Agata da Catania</a:t>
            </a:r>
            <a:r>
              <a:rPr lang="it-IT" sz="1800" i="1" smtClean="0">
                <a:solidFill>
                  <a:schemeClr val="bg1"/>
                </a:solidFill>
              </a:rPr>
              <a:t> - </a:t>
            </a:r>
            <a:r>
              <a:rPr lang="it-IT" sz="1800" smtClean="0">
                <a:solidFill>
                  <a:schemeClr val="bg1"/>
                </a:solidFill>
              </a:rPr>
              <a:t>Gaetano Zito, ©2004 Editrice Velar, Gorle (Bg)</a:t>
            </a:r>
          </a:p>
          <a:p>
            <a:pPr>
              <a:lnSpc>
                <a:spcPct val="73000"/>
              </a:lnSpc>
              <a:buClr>
                <a:schemeClr val="bg1"/>
              </a:buClr>
              <a:buFont typeface="Wingdings" pitchFamily="2" charset="2"/>
              <a:buChar char="l"/>
            </a:pPr>
            <a:r>
              <a:rPr lang="it-IT" sz="1800" smtClean="0">
                <a:solidFill>
                  <a:schemeClr val="bg1"/>
                </a:solidFill>
              </a:rPr>
              <a:t>AGATA la santa di Catania – Vittorio Peri – Editrice Velar, Gorle (Bg)</a:t>
            </a:r>
          </a:p>
          <a:p>
            <a:pPr>
              <a:lnSpc>
                <a:spcPct val="73000"/>
              </a:lnSpc>
              <a:buClr>
                <a:schemeClr val="bg1"/>
              </a:buClr>
              <a:buFont typeface="Wingdings" pitchFamily="2" charset="2"/>
              <a:buChar char="l"/>
            </a:pPr>
            <a:r>
              <a:rPr lang="it-IT" sz="1800" smtClean="0">
                <a:solidFill>
                  <a:schemeClr val="bg1"/>
                </a:solidFill>
              </a:rPr>
              <a:t>GIOVANNI PAOLO II IN VISITA PASTORALE A CATANIA 4-5 NOVEMBRE 1994 – EAC</a:t>
            </a:r>
          </a:p>
          <a:p>
            <a:pPr>
              <a:lnSpc>
                <a:spcPct val="73000"/>
              </a:lnSpc>
              <a:buClr>
                <a:schemeClr val="bg1"/>
              </a:buClr>
              <a:buFont typeface="Wingdings" pitchFamily="2" charset="2"/>
              <a:buChar char="l"/>
            </a:pPr>
            <a:r>
              <a:rPr lang="it-IT" sz="1800" smtClean="0">
                <a:solidFill>
                  <a:schemeClr val="bg1"/>
                </a:solidFill>
              </a:rPr>
              <a:t>C.E.I., Martirologio Romano - Libreria Editrice Vaticana</a:t>
            </a:r>
          </a:p>
          <a:p>
            <a:pPr>
              <a:lnSpc>
                <a:spcPct val="73000"/>
              </a:lnSpc>
              <a:buClr>
                <a:schemeClr val="bg1"/>
              </a:buClr>
              <a:buFont typeface="Wingdings" pitchFamily="2" charset="2"/>
              <a:buChar char="l"/>
            </a:pPr>
            <a:r>
              <a:rPr lang="it-IT" sz="1800" smtClean="0">
                <a:solidFill>
                  <a:schemeClr val="bg1"/>
                </a:solidFill>
              </a:rPr>
              <a:t>IL TESORO DI SANT’AGATA – Edizioni Arcidiocesi Catania</a:t>
            </a:r>
          </a:p>
          <a:p>
            <a:pPr>
              <a:lnSpc>
                <a:spcPct val="73000"/>
              </a:lnSpc>
              <a:buClr>
                <a:schemeClr val="bg1"/>
              </a:buClr>
              <a:buFont typeface="Wingdings" pitchFamily="2" charset="2"/>
              <a:buChar char="l"/>
            </a:pPr>
            <a:r>
              <a:rPr lang="it-IT" sz="1800" smtClean="0">
                <a:solidFill>
                  <a:schemeClr val="bg1"/>
                </a:solidFill>
              </a:rPr>
              <a:t>SITO WEB Catania Cultura – L’angelica tavoletta – Sandro Torrisi</a:t>
            </a:r>
          </a:p>
          <a:p>
            <a:pPr>
              <a:lnSpc>
                <a:spcPct val="73000"/>
              </a:lnSpc>
              <a:buClr>
                <a:schemeClr val="bg1"/>
              </a:buClr>
              <a:buFont typeface="Wingdings" pitchFamily="2" charset="2"/>
              <a:buChar char="l"/>
            </a:pPr>
            <a:r>
              <a:rPr lang="it-IT" sz="1800" smtClean="0">
                <a:solidFill>
                  <a:schemeClr val="bg1"/>
                </a:solidFill>
              </a:rPr>
              <a:t>SITO WEB Comune di Catania – La Chiesa di S. AGATA a Cremona</a:t>
            </a:r>
          </a:p>
          <a:p>
            <a:pPr>
              <a:lnSpc>
                <a:spcPct val="73000"/>
              </a:lnSpc>
              <a:buClr>
                <a:schemeClr val="bg1"/>
              </a:buClr>
              <a:buFont typeface="Wingdings" pitchFamily="2" charset="2"/>
              <a:buChar char="l"/>
            </a:pPr>
            <a:r>
              <a:rPr lang="it-IT" sz="1800" smtClean="0">
                <a:solidFill>
                  <a:schemeClr val="bg1"/>
                </a:solidFill>
              </a:rPr>
              <a:t>Si ringrazia don Giosuè Regonesi, parroco di S. Agata in Cremona, per la sua disponibilità.</a:t>
            </a: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19138" y="323850"/>
            <a:ext cx="8602662" cy="1257300"/>
          </a:xfrm>
        </p:spPr>
        <p:txBody>
          <a:bodyPr/>
          <a:lstStyle/>
          <a:p>
            <a:r>
              <a:rPr lang="it-IT" smtClean="0">
                <a:solidFill>
                  <a:schemeClr val="accent1"/>
                </a:solidFill>
              </a:rPr>
              <a:t>CENNI STORICI SUL CULTO</a:t>
            </a:r>
          </a:p>
        </p:txBody>
      </p:sp>
      <p:sp>
        <p:nvSpPr>
          <p:cNvPr id="129030" name="Rectangle 6"/>
          <p:cNvSpPr>
            <a:spLocks noGrp="1" noChangeArrowheads="1"/>
          </p:cNvSpPr>
          <p:nvPr>
            <p:ph type="body" sz="half" idx="1"/>
          </p:nvPr>
        </p:nvSpPr>
        <p:spPr>
          <a:xfrm>
            <a:off x="431800" y="1908175"/>
            <a:ext cx="4533900" cy="5651500"/>
          </a:xfrm>
          <a:solidFill>
            <a:srgbClr val="006699"/>
          </a:solidFill>
        </p:spPr>
        <p:txBody>
          <a:bodyPr/>
          <a:lstStyle/>
          <a:p>
            <a:pPr>
              <a:lnSpc>
                <a:spcPct val="73000"/>
              </a:lnSpc>
              <a:buClr>
                <a:schemeClr val="bg1"/>
              </a:buClr>
              <a:buFont typeface="Wingdings" pitchFamily="2" charset="2"/>
              <a:buChar char="l"/>
            </a:pPr>
            <a:endParaRPr lang="it-IT" sz="2400" b="1" smtClean="0">
              <a:solidFill>
                <a:schemeClr val="bg1"/>
              </a:solidFill>
            </a:endParaRPr>
          </a:p>
          <a:p>
            <a:pPr>
              <a:lnSpc>
                <a:spcPct val="73000"/>
              </a:lnSpc>
              <a:buClr>
                <a:schemeClr val="bg1"/>
              </a:buClr>
              <a:buFont typeface="Wingdings" pitchFamily="2" charset="2"/>
              <a:buChar char="l"/>
            </a:pPr>
            <a:r>
              <a:rPr lang="it-IT" sz="2800" b="1" smtClean="0">
                <a:solidFill>
                  <a:schemeClr val="bg1"/>
                </a:solidFill>
              </a:rPr>
              <a:t>L'attestazione del suo culto è immediata, un'iscrizione ad Ustica, risalente alla fine del III secolo, riporta: “Lucifera è morta nel giorno di Agata“.</a:t>
            </a:r>
          </a:p>
          <a:p>
            <a:pPr>
              <a:lnSpc>
                <a:spcPct val="73000"/>
              </a:lnSpc>
              <a:buClr>
                <a:schemeClr val="bg1"/>
              </a:buClr>
              <a:buFont typeface="Wingdings" pitchFamily="2" charset="2"/>
              <a:buChar char="l"/>
            </a:pPr>
            <a:r>
              <a:rPr lang="it-IT" sz="2800" b="1" smtClean="0">
                <a:solidFill>
                  <a:schemeClr val="bg1"/>
                </a:solidFill>
              </a:rPr>
              <a:t>L’epigrafe latina di Iulia Florentina, inizio IV secolo, oggi al Louvre, ne ricorda la sepoltura a Catania, "davanti alle porte dei martiri", Agata, Euplo e altri cristiani.</a:t>
            </a:r>
          </a:p>
        </p:txBody>
      </p:sp>
      <p:pic>
        <p:nvPicPr>
          <p:cNvPr id="129032" name="Picture 8" descr="iscrizione di Iulia Florentina"/>
          <p:cNvPicPr>
            <a:picLocks noGrp="1" noChangeAspect="1" noChangeArrowheads="1"/>
          </p:cNvPicPr>
          <p:nvPr>
            <p:ph sz="half" idx="2"/>
          </p:nvPr>
        </p:nvPicPr>
        <p:blipFill>
          <a:blip r:embed="rId2"/>
          <a:srcRect/>
          <a:stretch>
            <a:fillRect/>
          </a:stretch>
        </p:blipFill>
        <p:spPr>
          <a:xfrm>
            <a:off x="5103813" y="1979613"/>
            <a:ext cx="4795837" cy="5400675"/>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9030">
                                            <p:txEl>
                                              <p:pRg st="1" end="1"/>
                                            </p:txEl>
                                          </p:spTgt>
                                        </p:tgtEl>
                                        <p:attrNameLst>
                                          <p:attrName>style.visibility</p:attrName>
                                        </p:attrNameLst>
                                      </p:cBhvr>
                                      <p:to>
                                        <p:strVal val="visible"/>
                                      </p:to>
                                    </p:set>
                                    <p:animEffect transition="in" filter="dissolve">
                                      <p:cBhvr>
                                        <p:cTn id="7" dur="500"/>
                                        <p:tgtEl>
                                          <p:spTgt spid="1290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9030">
                                            <p:txEl>
                                              <p:pRg st="2" end="2"/>
                                            </p:txEl>
                                          </p:spTgt>
                                        </p:tgtEl>
                                        <p:attrNameLst>
                                          <p:attrName>style.visibility</p:attrName>
                                        </p:attrNameLst>
                                      </p:cBhvr>
                                      <p:to>
                                        <p:strVal val="visible"/>
                                      </p:to>
                                    </p:set>
                                    <p:animEffect transition="in" filter="dissolve">
                                      <p:cBhvr>
                                        <p:cTn id="12" dur="500"/>
                                        <p:tgtEl>
                                          <p:spTgt spid="1290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29032"/>
                                        </p:tgtEl>
                                        <p:attrNameLst>
                                          <p:attrName>style.visibility</p:attrName>
                                        </p:attrNameLst>
                                      </p:cBhvr>
                                      <p:to>
                                        <p:strVal val="visible"/>
                                      </p:to>
                                    </p:set>
                                    <p:animEffect transition="in" filter="diamond(in)">
                                      <p:cBhvr>
                                        <p:cTn id="17" dur="2000"/>
                                        <p:tgtEl>
                                          <p:spTgt spid="129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P2040097"/>
          <p:cNvPicPr>
            <a:picLocks noGrp="1" noChangeAspect="1" noChangeArrowheads="1"/>
          </p:cNvPicPr>
          <p:nvPr>
            <p:ph/>
          </p:nvPr>
        </p:nvPicPr>
        <p:blipFill>
          <a:blip r:embed="rId2"/>
          <a:srcRect/>
          <a:stretch>
            <a:fillRect/>
          </a:stretch>
        </p:blipFill>
        <p:spPr>
          <a:xfrm>
            <a:off x="363538" y="271463"/>
            <a:ext cx="9717087" cy="7288212"/>
          </a:xfrm>
          <a:solidFill>
            <a:srgbClr val="006699"/>
          </a:solidFill>
        </p:spPr>
      </p:pic>
      <p:sp>
        <p:nvSpPr>
          <p:cNvPr id="3" name="CasellaDiTesto 2"/>
          <p:cNvSpPr txBox="1">
            <a:spLocks noChangeArrowheads="1"/>
          </p:cNvSpPr>
          <p:nvPr/>
        </p:nvSpPr>
        <p:spPr bwMode="auto">
          <a:xfrm>
            <a:off x="503238" y="395288"/>
            <a:ext cx="9402762" cy="1262062"/>
          </a:xfrm>
          <a:prstGeom prst="rect">
            <a:avLst/>
          </a:prstGeom>
          <a:noFill/>
          <a:ln w="9525">
            <a:noFill/>
            <a:miter lim="800000"/>
            <a:headEnd/>
            <a:tailEnd/>
          </a:ln>
        </p:spPr>
        <p:txBody>
          <a:bodyPr wrap="none">
            <a:spAutoFit/>
          </a:bodyPr>
          <a:lstStyle/>
          <a:p>
            <a:pPr algn="ctr"/>
            <a:r>
              <a:rPr lang="it-IT" sz="4000" b="1" dirty="0"/>
              <a:t>Questa presentazione è disponibile sul sito</a:t>
            </a:r>
          </a:p>
          <a:p>
            <a:pPr algn="ctr"/>
            <a:r>
              <a:rPr lang="it-IT" sz="4000" b="1" dirty="0" smtClean="0"/>
              <a:t>www.diocesi.catania.it</a:t>
            </a:r>
            <a:endParaRPr lang="it-IT" sz="4000" b="1" dirty="0"/>
          </a:p>
        </p:txBody>
      </p:sp>
      <p:sp>
        <p:nvSpPr>
          <p:cNvPr id="7" name="CasellaDiTesto 6"/>
          <p:cNvSpPr txBox="1">
            <a:spLocks noChangeArrowheads="1"/>
          </p:cNvSpPr>
          <p:nvPr/>
        </p:nvSpPr>
        <p:spPr bwMode="auto">
          <a:xfrm>
            <a:off x="1582738" y="5724525"/>
            <a:ext cx="7058025" cy="442913"/>
          </a:xfrm>
          <a:prstGeom prst="rect">
            <a:avLst/>
          </a:prstGeom>
          <a:solidFill>
            <a:srgbClr val="800000"/>
          </a:solidFill>
          <a:ln w="9525">
            <a:noFill/>
            <a:miter lim="800000"/>
            <a:headEnd/>
            <a:tailEnd/>
          </a:ln>
        </p:spPr>
        <p:txBody>
          <a:bodyPr>
            <a:spAutoFit/>
          </a:bodyPr>
          <a:lstStyle/>
          <a:p>
            <a:pPr algn="ctr"/>
            <a:r>
              <a:rPr lang="it-IT" b="1" i="1"/>
              <a:t>Presentazione realizzata da Filippo e Graziella Anfuso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title"/>
          </p:nvPr>
        </p:nvSpPr>
        <p:spPr/>
        <p:txBody>
          <a:bodyPr/>
          <a:lstStyle/>
          <a:p>
            <a:r>
              <a:rPr lang="it-IT" smtClean="0">
                <a:solidFill>
                  <a:schemeClr val="accent1"/>
                </a:solidFill>
              </a:rPr>
              <a:t>CENNI STORICI SUL CULTO</a:t>
            </a:r>
            <a:endParaRPr lang="it-IT" smtClean="0"/>
          </a:p>
        </p:txBody>
      </p:sp>
      <p:sp>
        <p:nvSpPr>
          <p:cNvPr id="7171" name="Segnaposto testo 2"/>
          <p:cNvSpPr>
            <a:spLocks noGrp="1"/>
          </p:cNvSpPr>
          <p:nvPr>
            <p:ph type="body" sz="half" idx="1"/>
          </p:nvPr>
        </p:nvSpPr>
        <p:spPr>
          <a:xfrm>
            <a:off x="396875" y="1922463"/>
            <a:ext cx="5500688" cy="5637212"/>
          </a:xfrm>
          <a:solidFill>
            <a:srgbClr val="006699"/>
          </a:solidFill>
        </p:spPr>
        <p:txBody>
          <a:bodyPr/>
          <a:lstStyle/>
          <a:p>
            <a:pPr>
              <a:buClr>
                <a:schemeClr val="bg1"/>
              </a:buClr>
            </a:pPr>
            <a:endParaRPr lang="it-IT" b="1" smtClean="0">
              <a:solidFill>
                <a:schemeClr val="bg1"/>
              </a:solidFill>
            </a:endParaRPr>
          </a:p>
          <a:p>
            <a:pPr>
              <a:buClr>
                <a:schemeClr val="bg1"/>
              </a:buClr>
            </a:pPr>
            <a:endParaRPr lang="it-IT" b="1" smtClean="0">
              <a:solidFill>
                <a:schemeClr val="bg1"/>
              </a:solidFill>
            </a:endParaRPr>
          </a:p>
          <a:p>
            <a:pPr>
              <a:buClr>
                <a:schemeClr val="bg1"/>
              </a:buClr>
            </a:pPr>
            <a:r>
              <a:rPr lang="it-IT" b="1" smtClean="0">
                <a:solidFill>
                  <a:schemeClr val="bg1"/>
                </a:solidFill>
              </a:rPr>
              <a:t>La notizia del martirio di Agata avrebbe avuto una rapida e ampia diffusione e già tra il III e il IV secolo era nota anche in Oriente</a:t>
            </a:r>
            <a:endParaRPr lang="it-IT" smtClean="0"/>
          </a:p>
        </p:txBody>
      </p:sp>
      <p:pic>
        <p:nvPicPr>
          <p:cNvPr id="7172" name="Picture 2" descr="D:\DOCUMENTI\FILIPPO\CHIESA CATTOLICA\immagini\S. AGATA\22650O.jpg"/>
          <p:cNvPicPr>
            <a:picLocks noGrp="1" noChangeAspect="1" noChangeArrowheads="1"/>
          </p:cNvPicPr>
          <p:nvPr>
            <p:ph sz="half" idx="2"/>
          </p:nvPr>
        </p:nvPicPr>
        <p:blipFill>
          <a:blip r:embed="rId2"/>
          <a:srcRect/>
          <a:stretch>
            <a:fillRect/>
          </a:stretch>
        </p:blipFill>
        <p:spPr>
          <a:xfrm>
            <a:off x="5918200" y="1922463"/>
            <a:ext cx="4162425" cy="5637212"/>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dissolve">
                                      <p:cBhvr>
                                        <p:cTn id="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title"/>
          </p:nvPr>
        </p:nvSpPr>
        <p:spPr/>
        <p:txBody>
          <a:bodyPr/>
          <a:lstStyle/>
          <a:p>
            <a:r>
              <a:rPr lang="it-IT" smtClean="0">
                <a:solidFill>
                  <a:schemeClr val="accent1"/>
                </a:solidFill>
              </a:rPr>
              <a:t>CENNI STORICI SUL CULTO</a:t>
            </a:r>
          </a:p>
        </p:txBody>
      </p:sp>
      <p:sp>
        <p:nvSpPr>
          <p:cNvPr id="132101" name="Rectangle 5"/>
          <p:cNvSpPr>
            <a:spLocks noGrp="1" noChangeArrowheads="1"/>
          </p:cNvSpPr>
          <p:nvPr>
            <p:ph type="body" sz="half" idx="1"/>
          </p:nvPr>
        </p:nvSpPr>
        <p:spPr>
          <a:xfrm>
            <a:off x="396875" y="1922463"/>
            <a:ext cx="6500813" cy="5637212"/>
          </a:xfrm>
          <a:solidFill>
            <a:srgbClr val="006699"/>
          </a:solidFill>
        </p:spPr>
        <p:txBody>
          <a:bodyPr/>
          <a:lstStyle/>
          <a:p>
            <a:pPr>
              <a:lnSpc>
                <a:spcPct val="83000"/>
              </a:lnSpc>
              <a:buClr>
                <a:schemeClr val="bg1"/>
              </a:buClr>
            </a:pPr>
            <a:r>
              <a:rPr lang="it-IT" sz="2600" b="1" smtClean="0">
                <a:solidFill>
                  <a:schemeClr val="bg1"/>
                </a:solidFill>
              </a:rPr>
              <a:t>Un'altra testimonianza può desumersi dalla menzione di una Agata nel </a:t>
            </a:r>
            <a:r>
              <a:rPr lang="it-IT" sz="2600" b="1" i="1" smtClean="0">
                <a:solidFill>
                  <a:schemeClr val="bg1"/>
                </a:solidFill>
              </a:rPr>
              <a:t>Simposio</a:t>
            </a:r>
            <a:r>
              <a:rPr lang="it-IT" sz="2600" b="1" smtClean="0">
                <a:solidFill>
                  <a:schemeClr val="bg1"/>
                </a:solidFill>
              </a:rPr>
              <a:t> o </a:t>
            </a:r>
            <a:r>
              <a:rPr lang="it-IT" sz="2600" b="1" i="1" smtClean="0">
                <a:solidFill>
                  <a:schemeClr val="bg1"/>
                </a:solidFill>
              </a:rPr>
              <a:t>Il banchetto delle vergini</a:t>
            </a:r>
            <a:r>
              <a:rPr lang="it-IT" sz="2600" b="1" smtClean="0">
                <a:solidFill>
                  <a:schemeClr val="bg1"/>
                </a:solidFill>
              </a:rPr>
              <a:t> di Metodio, noto come vescovo di Olimpo nella Licia, morto nel 311: di conseguenza, il testo è stato redatto prima di tale anno.</a:t>
            </a:r>
          </a:p>
          <a:p>
            <a:pPr>
              <a:lnSpc>
                <a:spcPct val="83000"/>
              </a:lnSpc>
              <a:buClr>
                <a:schemeClr val="bg1"/>
              </a:buClr>
              <a:buFont typeface="Wingdings" pitchFamily="2" charset="2"/>
              <a:buChar char="l"/>
            </a:pPr>
            <a:r>
              <a:rPr lang="it-IT" sz="2600" b="1" smtClean="0">
                <a:solidFill>
                  <a:schemeClr val="bg1"/>
                </a:solidFill>
              </a:rPr>
              <a:t>Il nome di Agata ricorre pure nei calendari liturgici, nei sacramentari e nei martirologi, in particolare in quello del V secolo, attribuito a S. Girolamo (+420). </a:t>
            </a:r>
          </a:p>
          <a:p>
            <a:pPr>
              <a:lnSpc>
                <a:spcPct val="83000"/>
              </a:lnSpc>
              <a:buClr>
                <a:schemeClr val="bg1"/>
              </a:buClr>
              <a:buFont typeface="Wingdings" pitchFamily="2" charset="2"/>
              <a:buChar char="l"/>
            </a:pPr>
            <a:r>
              <a:rPr lang="it-IT" sz="2600" b="1" smtClean="0">
                <a:solidFill>
                  <a:schemeClr val="bg1"/>
                </a:solidFill>
              </a:rPr>
              <a:t>Nel calendario cartaginese, dei primi due o tre decenni del VI secolo, si legge un solo nome siciliano, quello di Agata, al 5 febbraio. </a:t>
            </a:r>
          </a:p>
        </p:txBody>
      </p:sp>
      <p:pic>
        <p:nvPicPr>
          <p:cNvPr id="8196" name="Segnaposto contenuto 4" descr="22650N.jpg"/>
          <p:cNvPicPr>
            <a:picLocks noGrp="1" noChangeAspect="1"/>
          </p:cNvPicPr>
          <p:nvPr>
            <p:ph sz="half" idx="2"/>
          </p:nvPr>
        </p:nvPicPr>
        <p:blipFill>
          <a:blip r:embed="rId2"/>
          <a:srcRect/>
          <a:stretch>
            <a:fillRect/>
          </a:stretch>
        </p:blipFill>
        <p:spPr>
          <a:xfrm>
            <a:off x="6875463" y="1922463"/>
            <a:ext cx="3205162" cy="5637212"/>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2101">
                                            <p:txEl>
                                              <p:pRg st="0" end="0"/>
                                            </p:txEl>
                                          </p:spTgt>
                                        </p:tgtEl>
                                        <p:attrNameLst>
                                          <p:attrName>style.visibility</p:attrName>
                                        </p:attrNameLst>
                                      </p:cBhvr>
                                      <p:to>
                                        <p:strVal val="visible"/>
                                      </p:to>
                                    </p:set>
                                    <p:animEffect transition="in" filter="dissolve">
                                      <p:cBhvr>
                                        <p:cTn id="7" dur="500"/>
                                        <p:tgtEl>
                                          <p:spTgt spid="132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2101">
                                            <p:txEl>
                                              <p:pRg st="1" end="1"/>
                                            </p:txEl>
                                          </p:spTgt>
                                        </p:tgtEl>
                                        <p:attrNameLst>
                                          <p:attrName>style.visibility</p:attrName>
                                        </p:attrNameLst>
                                      </p:cBhvr>
                                      <p:to>
                                        <p:strVal val="visible"/>
                                      </p:to>
                                    </p:set>
                                    <p:animEffect transition="in" filter="dissolve">
                                      <p:cBhvr>
                                        <p:cTn id="12" dur="500"/>
                                        <p:tgtEl>
                                          <p:spTgt spid="132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2101">
                                            <p:txEl>
                                              <p:pRg st="2" end="2"/>
                                            </p:txEl>
                                          </p:spTgt>
                                        </p:tgtEl>
                                        <p:attrNameLst>
                                          <p:attrName>style.visibility</p:attrName>
                                        </p:attrNameLst>
                                      </p:cBhvr>
                                      <p:to>
                                        <p:strVal val="visible"/>
                                      </p:to>
                                    </p:set>
                                    <p:animEffect transition="in" filter="dissolve">
                                      <p:cBhvr>
                                        <p:cTn id="17" dur="500"/>
                                        <p:tgtEl>
                                          <p:spTgt spid="132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3"/>
          <p:cNvSpPr>
            <a:spLocks noGrp="1"/>
          </p:cNvSpPr>
          <p:nvPr>
            <p:ph type="title"/>
          </p:nvPr>
        </p:nvSpPr>
        <p:spPr/>
        <p:txBody>
          <a:bodyPr/>
          <a:lstStyle/>
          <a:p>
            <a:r>
              <a:rPr lang="it-IT" smtClean="0">
                <a:solidFill>
                  <a:schemeClr val="accent1"/>
                </a:solidFill>
              </a:rPr>
              <a:t>CENNI STORICI SUL CULTO</a:t>
            </a:r>
            <a:endParaRPr lang="it-IT" smtClean="0"/>
          </a:p>
        </p:txBody>
      </p:sp>
      <p:sp>
        <p:nvSpPr>
          <p:cNvPr id="9219" name="Segnaposto testo 4"/>
          <p:cNvSpPr>
            <a:spLocks noGrp="1"/>
          </p:cNvSpPr>
          <p:nvPr>
            <p:ph type="body" sz="half" idx="1"/>
          </p:nvPr>
        </p:nvSpPr>
        <p:spPr>
          <a:xfrm>
            <a:off x="396875" y="1922463"/>
            <a:ext cx="5786438" cy="5637212"/>
          </a:xfrm>
          <a:solidFill>
            <a:srgbClr val="006699"/>
          </a:solidFill>
        </p:spPr>
        <p:txBody>
          <a:bodyPr/>
          <a:lstStyle/>
          <a:p>
            <a:pPr>
              <a:lnSpc>
                <a:spcPct val="83000"/>
              </a:lnSpc>
              <a:buClr>
                <a:schemeClr val="bg1"/>
              </a:buClr>
              <a:buFont typeface="Wingdings" pitchFamily="2" charset="2"/>
              <a:buChar char="l"/>
            </a:pPr>
            <a:endParaRPr lang="it-IT" sz="2400" b="1" smtClean="0">
              <a:solidFill>
                <a:schemeClr val="bg1"/>
              </a:solidFill>
            </a:endParaRPr>
          </a:p>
          <a:p>
            <a:pPr>
              <a:lnSpc>
                <a:spcPct val="83000"/>
              </a:lnSpc>
              <a:buClr>
                <a:schemeClr val="bg1"/>
              </a:buClr>
              <a:buFont typeface="Wingdings" pitchFamily="2" charset="2"/>
              <a:buChar char="l"/>
            </a:pPr>
            <a:r>
              <a:rPr lang="it-IT" sz="2800" b="1" smtClean="0">
                <a:solidFill>
                  <a:schemeClr val="bg1"/>
                </a:solidFill>
              </a:rPr>
              <a:t>A lei sono dedicate chiese a Roma, già durante il pontificato di papa Gelasio I (492-496), e in altre parti della cristianità. </a:t>
            </a:r>
          </a:p>
          <a:p>
            <a:pPr>
              <a:lnSpc>
                <a:spcPct val="83000"/>
              </a:lnSpc>
              <a:buClr>
                <a:schemeClr val="bg1"/>
              </a:buClr>
              <a:buFont typeface="Wingdings" pitchFamily="2" charset="2"/>
              <a:buChar char="l"/>
            </a:pPr>
            <a:r>
              <a:rPr lang="it-IT" sz="2800" b="1" smtClean="0">
                <a:solidFill>
                  <a:schemeClr val="bg1"/>
                </a:solidFill>
              </a:rPr>
              <a:t>Gregorio Magno (590-604) inserisce Agata nel canone romano della messa, insieme con Perpetua, Felicita, Lucia, Agnese, Cecilia e Anastasia. </a:t>
            </a:r>
          </a:p>
          <a:p>
            <a:pPr>
              <a:lnSpc>
                <a:spcPct val="83000"/>
              </a:lnSpc>
              <a:buClr>
                <a:schemeClr val="bg1"/>
              </a:buClr>
              <a:buFont typeface="Wingdings" pitchFamily="2" charset="2"/>
              <a:buChar char="l"/>
            </a:pPr>
            <a:r>
              <a:rPr lang="it-IT" sz="2800" b="1" smtClean="0">
                <a:solidFill>
                  <a:schemeClr val="bg1"/>
                </a:solidFill>
              </a:rPr>
              <a:t>Al VI secolo si fa risalire il formulario ambrosiano della messa in onore di Agata.</a:t>
            </a:r>
          </a:p>
          <a:p>
            <a:endParaRPr lang="it-IT" smtClean="0"/>
          </a:p>
        </p:txBody>
      </p:sp>
      <p:pic>
        <p:nvPicPr>
          <p:cNvPr id="9220" name="Segnaposto contenuto 16" descr="22650.jpg"/>
          <p:cNvPicPr>
            <a:picLocks noGrp="1" noChangeAspect="1"/>
          </p:cNvPicPr>
          <p:nvPr>
            <p:ph sz="half" idx="2"/>
          </p:nvPr>
        </p:nvPicPr>
        <p:blipFill>
          <a:blip r:embed="rId2"/>
          <a:srcRect/>
          <a:stretch>
            <a:fillRect/>
          </a:stretch>
        </p:blipFill>
        <p:spPr>
          <a:xfrm>
            <a:off x="6184900" y="1922463"/>
            <a:ext cx="3895725" cy="5637212"/>
          </a:xfr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dissolv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dissolv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dissolve">
                                      <p:cBhvr>
                                        <p:cTn id="1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Rectangle 33"/>
          <p:cNvSpPr>
            <a:spLocks noGrp="1" noChangeArrowheads="1"/>
          </p:cNvSpPr>
          <p:nvPr>
            <p:ph type="title" idx="4294967295"/>
          </p:nvPr>
        </p:nvSpPr>
        <p:spPr>
          <a:xfrm>
            <a:off x="431800" y="179388"/>
            <a:ext cx="9504363" cy="1512887"/>
          </a:xfrm>
        </p:spPr>
        <p:txBody>
          <a:bodyPr/>
          <a:lstStyle/>
          <a:p>
            <a:r>
              <a:rPr lang="it-IT" sz="5400" smtClean="0">
                <a:solidFill>
                  <a:srgbClr val="FFFF00"/>
                </a:solidFill>
              </a:rPr>
              <a:t>SANT’AGATA</a:t>
            </a:r>
            <a:r>
              <a:rPr lang="it-IT" smtClean="0">
                <a:solidFill>
                  <a:srgbClr val="FFFF00"/>
                </a:solidFill>
              </a:rPr>
              <a:t/>
            </a:r>
            <a:br>
              <a:rPr lang="it-IT" smtClean="0">
                <a:solidFill>
                  <a:srgbClr val="FFFF00"/>
                </a:solidFill>
              </a:rPr>
            </a:br>
            <a:r>
              <a:rPr lang="it-IT" sz="3600" i="1" smtClean="0">
                <a:solidFill>
                  <a:schemeClr val="accent1"/>
                </a:solidFill>
              </a:rPr>
              <a:t>Vergine e Martire catanese</a:t>
            </a:r>
            <a:r>
              <a:rPr lang="it-IT" sz="4000" i="1" smtClean="0">
                <a:solidFill>
                  <a:schemeClr val="accent1"/>
                </a:solidFill>
              </a:rPr>
              <a:t/>
            </a:r>
            <a:br>
              <a:rPr lang="it-IT" sz="4000" i="1" smtClean="0">
                <a:solidFill>
                  <a:schemeClr val="accent1"/>
                </a:solidFill>
              </a:rPr>
            </a:br>
            <a:r>
              <a:rPr lang="it-IT" sz="2400" i="1" smtClean="0">
                <a:solidFill>
                  <a:schemeClr val="accent1"/>
                </a:solidFill>
              </a:rPr>
              <a:t>5 febbraio 251</a:t>
            </a:r>
          </a:p>
        </p:txBody>
      </p:sp>
      <p:sp>
        <p:nvSpPr>
          <p:cNvPr id="2094" name="Rectangle 46"/>
          <p:cNvSpPr>
            <a:spLocks noGrp="1" noChangeArrowheads="1"/>
          </p:cNvSpPr>
          <p:nvPr>
            <p:ph type="body" sz="half" idx="4294967295"/>
          </p:nvPr>
        </p:nvSpPr>
        <p:spPr>
          <a:xfrm>
            <a:off x="5688013" y="2051050"/>
            <a:ext cx="4243387" cy="5329238"/>
          </a:xfrm>
          <a:solidFill>
            <a:srgbClr val="006699"/>
          </a:solidFill>
        </p:spPr>
        <p:txBody>
          <a:bodyPr/>
          <a:lstStyle/>
          <a:p>
            <a:pPr>
              <a:buFont typeface="Wingdings" pitchFamily="2" charset="2"/>
              <a:buNone/>
            </a:pPr>
            <a:r>
              <a:rPr lang="it-IT" sz="2700" b="1" i="1" smtClean="0">
                <a:solidFill>
                  <a:schemeClr val="bg1"/>
                </a:solidFill>
              </a:rPr>
              <a:t>Memoria di S. Agata, vergine e martire, che a Catania, in Sicilia, ancora giovane, durante l'infuriare della persecuzione, nell’anno 251, conservò nel martirio la purezza del corpo e l'integrità della fede, offrendo la propria testimonianza per Cristo Signore.            </a:t>
            </a:r>
            <a:r>
              <a:rPr lang="it-IT" sz="1600" b="1" i="1" smtClean="0">
                <a:solidFill>
                  <a:schemeClr val="bg1"/>
                </a:solidFill>
              </a:rPr>
              <a:t>(martirologio)</a:t>
            </a:r>
          </a:p>
        </p:txBody>
      </p:sp>
      <p:pic>
        <p:nvPicPr>
          <p:cNvPr id="2100" name="Picture 52" descr="mostra-sagata__2"/>
          <p:cNvPicPr>
            <a:picLocks noGrp="1" noChangeAspect="1" noChangeArrowheads="1"/>
          </p:cNvPicPr>
          <p:nvPr>
            <p:ph sz="half" idx="4294967295"/>
          </p:nvPr>
        </p:nvPicPr>
        <p:blipFill>
          <a:blip r:embed="rId3"/>
          <a:srcRect/>
          <a:stretch>
            <a:fillRect/>
          </a:stretch>
        </p:blipFill>
        <p:spPr>
          <a:xfrm>
            <a:off x="576263" y="2051050"/>
            <a:ext cx="4935537" cy="5329238"/>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081"/>
                                        </p:tgtEl>
                                        <p:attrNameLst>
                                          <p:attrName>style.visibility</p:attrName>
                                        </p:attrNameLst>
                                      </p:cBhvr>
                                      <p:to>
                                        <p:strVal val="visible"/>
                                      </p:to>
                                    </p:set>
                                    <p:anim by="(-#ppt_w*2)" calcmode="lin" valueType="num">
                                      <p:cBhvr rctx="PPT">
                                        <p:cTn id="7" dur="500" autoRev="1" fill="hold">
                                          <p:stCondLst>
                                            <p:cond delay="0"/>
                                          </p:stCondLst>
                                        </p:cTn>
                                        <p:tgtEl>
                                          <p:spTgt spid="2081"/>
                                        </p:tgtEl>
                                        <p:attrNameLst>
                                          <p:attrName>ppt_w</p:attrName>
                                        </p:attrNameLst>
                                      </p:cBhvr>
                                    </p:anim>
                                    <p:anim by="(#ppt_w*0.50)" calcmode="lin" valueType="num">
                                      <p:cBhvr>
                                        <p:cTn id="8" dur="500" decel="50000" autoRev="1" fill="hold">
                                          <p:stCondLst>
                                            <p:cond delay="0"/>
                                          </p:stCondLst>
                                        </p:cTn>
                                        <p:tgtEl>
                                          <p:spTgt spid="2081"/>
                                        </p:tgtEl>
                                        <p:attrNameLst>
                                          <p:attrName>ppt_x</p:attrName>
                                        </p:attrNameLst>
                                      </p:cBhvr>
                                    </p:anim>
                                    <p:anim from="(-#ppt_h/2)" to="(#ppt_y)" calcmode="lin" valueType="num">
                                      <p:cBhvr>
                                        <p:cTn id="9" dur="1000" fill="hold">
                                          <p:stCondLst>
                                            <p:cond delay="0"/>
                                          </p:stCondLst>
                                        </p:cTn>
                                        <p:tgtEl>
                                          <p:spTgt spid="2081"/>
                                        </p:tgtEl>
                                        <p:attrNameLst>
                                          <p:attrName>ppt_y</p:attrName>
                                        </p:attrNameLst>
                                      </p:cBhvr>
                                    </p:anim>
                                    <p:animRot by="21600000">
                                      <p:cBhvr>
                                        <p:cTn id="10" dur="1000" fill="hold">
                                          <p:stCondLst>
                                            <p:cond delay="0"/>
                                          </p:stCondLst>
                                        </p:cTn>
                                        <p:tgtEl>
                                          <p:spTgt spid="208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100"/>
                                        </p:tgtEl>
                                        <p:attrNameLst>
                                          <p:attrName>style.visibility</p:attrName>
                                        </p:attrNameLst>
                                      </p:cBhvr>
                                      <p:to>
                                        <p:strVal val="visible"/>
                                      </p:to>
                                    </p:set>
                                    <p:anim calcmode="lin" valueType="num">
                                      <p:cBhvr>
                                        <p:cTn id="15" dur="500" fill="hold"/>
                                        <p:tgtEl>
                                          <p:spTgt spid="2100"/>
                                        </p:tgtEl>
                                        <p:attrNameLst>
                                          <p:attrName>ppt_w</p:attrName>
                                        </p:attrNameLst>
                                      </p:cBhvr>
                                      <p:tavLst>
                                        <p:tav tm="0">
                                          <p:val>
                                            <p:fltVal val="0"/>
                                          </p:val>
                                        </p:tav>
                                        <p:tav tm="100000">
                                          <p:val>
                                            <p:strVal val="#ppt_w"/>
                                          </p:val>
                                        </p:tav>
                                      </p:tavLst>
                                    </p:anim>
                                    <p:anim calcmode="lin" valueType="num">
                                      <p:cBhvr>
                                        <p:cTn id="16" dur="500" fill="hold"/>
                                        <p:tgtEl>
                                          <p:spTgt spid="2100"/>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94">
                                            <p:txEl>
                                              <p:pRg st="0" end="0"/>
                                            </p:txEl>
                                          </p:spTgt>
                                        </p:tgtEl>
                                        <p:attrNameLst>
                                          <p:attrName>style.visibility</p:attrName>
                                        </p:attrNameLst>
                                      </p:cBhvr>
                                      <p:to>
                                        <p:strVal val="visible"/>
                                      </p:to>
                                    </p:set>
                                    <p:animEffect transition="in" filter="dissolve">
                                      <p:cBhvr>
                                        <p:cTn id="21" dur="500"/>
                                        <p:tgtEl>
                                          <p:spTgt spid="2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1" grpId="0"/>
    </p:bldLst>
  </p:timing>
</p:sld>
</file>

<file path=ppt/theme/theme1.xml><?xml version="1.0" encoding="utf-8"?>
<a:theme xmlns:a="http://schemas.openxmlformats.org/drawingml/2006/main" name="Struttura predefinita">
  <a:themeElements>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4808</TotalTime>
  <Words>3266</Words>
  <Application>Microsoft Office PowerPoint</Application>
  <PresentationFormat>Personalizzato</PresentationFormat>
  <Paragraphs>240</Paragraphs>
  <Slides>50</Slides>
  <Notes>5</Notes>
  <HiddenSlides>0</HiddenSlides>
  <MMClips>0</MMClips>
  <ScaleCrop>false</ScaleCrop>
  <HeadingPairs>
    <vt:vector size="4" baseType="variant">
      <vt:variant>
        <vt:lpstr>Tema</vt:lpstr>
      </vt:variant>
      <vt:variant>
        <vt:i4>1</vt:i4>
      </vt:variant>
      <vt:variant>
        <vt:lpstr>Titoli diapositive</vt:lpstr>
      </vt:variant>
      <vt:variant>
        <vt:i4>50</vt:i4>
      </vt:variant>
    </vt:vector>
  </HeadingPairs>
  <TitlesOfParts>
    <vt:vector size="51" baseType="lpstr">
      <vt:lpstr>Struttura predefinita</vt:lpstr>
      <vt:lpstr> SPECIALE SANT’AGATA </vt:lpstr>
      <vt:lpstr>Diapositiva 2</vt:lpstr>
      <vt:lpstr>NOTA PRELIMINARE</vt:lpstr>
      <vt:lpstr>NOTA PRELIMINARE</vt:lpstr>
      <vt:lpstr>CENNI STORICI SUL CULTO</vt:lpstr>
      <vt:lpstr>CENNI STORICI SUL CULTO</vt:lpstr>
      <vt:lpstr>CENNI STORICI SUL CULTO</vt:lpstr>
      <vt:lpstr>CENNI STORICI SUL CULTO</vt:lpstr>
      <vt:lpstr>SANT’AGATA Vergine e Martire catanese 5 febbraio 251</vt:lpstr>
      <vt:lpstr>Agata, significa &lt;&lt;Buona&gt;&gt;</vt:lpstr>
      <vt:lpstr>Nell’anno 250 l’imperatore Decio ordinava una persecuzione</vt:lpstr>
      <vt:lpstr>Quinziano applica le direttive di Decio</vt:lpstr>
      <vt:lpstr>Agata torturata</vt:lpstr>
      <vt:lpstr>Dinanzi alla fermezza della giovane, Quinziano, ordinò che le fosse torturato il seno, e che nessuno si prendesse cura di lei</vt:lpstr>
      <vt:lpstr>Gli Atti del martirio narrano che Agata, con fierezza, così apostrofa Quinziano: </vt:lpstr>
      <vt:lpstr>San Pietro, inviato da Gesù, guarisce Agata</vt:lpstr>
      <vt:lpstr>- Alcuni giorni dopo - 5 febbraio dell’anno 251</vt:lpstr>
      <vt:lpstr>“A CARCAREDDA”</vt:lpstr>
      <vt:lpstr>IL VELO</vt:lpstr>
      <vt:lpstr>Gli Atti del martirio narrano</vt:lpstr>
      <vt:lpstr>S. Agata la Vetere</vt:lpstr>
      <vt:lpstr>Gli Atti continuano  così: </vt:lpstr>
      <vt:lpstr>La tavoletta dell’angelo “M.S.S.H.D.E.P.L.” </vt:lpstr>
      <vt:lpstr>Cremona Basilica Collegiata di S. Agata</vt:lpstr>
      <vt:lpstr>La tavoletta dell’angelo “M.S.S.H.D.E.P.L.”</vt:lpstr>
      <vt:lpstr>La tavoletta dell’angelo “M.S.S.H.D.E.P.L.” </vt:lpstr>
      <vt:lpstr>La tavoletta a Cremona</vt:lpstr>
      <vt:lpstr>S. AGATA intercede contro i pericoli dell’Etna</vt:lpstr>
      <vt:lpstr>Reliquiario del velo</vt:lpstr>
      <vt:lpstr>IL VELO E LA LAVA DELL’ETNA</vt:lpstr>
      <vt:lpstr>L’ESILIO DURATO 86 ANNI</vt:lpstr>
      <vt:lpstr>17 agosto 1126 ritorno in patria memoria in un documento del   vescovo Maurizio</vt:lpstr>
      <vt:lpstr>La festosa accoglienza</vt:lpstr>
      <vt:lpstr>Arca di S. Agata</vt:lpstr>
      <vt:lpstr>Le reliquie della “Santa”</vt:lpstr>
      <vt:lpstr>Cattedrale di Catania altare di s. Agata e ingresso “cameretta”</vt:lpstr>
      <vt:lpstr>Diapositiva 37</vt:lpstr>
      <vt:lpstr>Diapositiva 38</vt:lpstr>
      <vt:lpstr>La città liberata dalla peste</vt:lpstr>
      <vt:lpstr>L’omaggio di santi e papi               </vt:lpstr>
      <vt:lpstr>San Metodio Siculo</vt:lpstr>
      <vt:lpstr>IL PAPA BUONO</vt:lpstr>
      <vt:lpstr>Papa Wojtyla</vt:lpstr>
      <vt:lpstr>IL SEGRETO DI S. AGATA</vt:lpstr>
      <vt:lpstr>PIAZZA DUOMO</vt:lpstr>
      <vt:lpstr>Agata è modello di vita          sempre attuale …</vt:lpstr>
      <vt:lpstr>PREGHIERA</vt:lpstr>
      <vt:lpstr> Semu tutti devoti, tutti! Cittadini…        </vt:lpstr>
      <vt:lpstr>RIFERIMENTI</vt:lpstr>
      <vt:lpstr>Diapositiva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Speciale s.Agata 2011</dc:title>
  <dc:subject>Catechesi</dc:subject>
  <dc:creator>Filippo Anfuso</dc:creator>
  <cp:lastModifiedBy>Filippo</cp:lastModifiedBy>
  <cp:revision>1528</cp:revision>
  <dcterms:modified xsi:type="dcterms:W3CDTF">2016-01-27T10:12:09Z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ippo Anfuso">
    <vt:lpwstr>Catechesi</vt:lpwstr>
  </property>
</Properties>
</file>